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5" r:id="rId1"/>
  </p:sldMasterIdLst>
  <p:notesMasterIdLst>
    <p:notesMasterId r:id="rId59"/>
  </p:notesMasterIdLst>
  <p:handoutMasterIdLst>
    <p:handoutMasterId r:id="rId60"/>
  </p:handoutMasterIdLst>
  <p:sldIdLst>
    <p:sldId id="1229" r:id="rId2"/>
    <p:sldId id="1477" r:id="rId3"/>
    <p:sldId id="1479" r:id="rId4"/>
    <p:sldId id="1383" r:id="rId5"/>
    <p:sldId id="1178" r:id="rId6"/>
    <p:sldId id="1483" r:id="rId7"/>
    <p:sldId id="1538" r:id="rId8"/>
    <p:sldId id="1481" r:id="rId9"/>
    <p:sldId id="1484" r:id="rId10"/>
    <p:sldId id="1482" r:id="rId11"/>
    <p:sldId id="1485" r:id="rId12"/>
    <p:sldId id="1486" r:id="rId13"/>
    <p:sldId id="1488" r:id="rId14"/>
    <p:sldId id="1539" r:id="rId15"/>
    <p:sldId id="1550" r:id="rId16"/>
    <p:sldId id="1489" r:id="rId17"/>
    <p:sldId id="1315" r:id="rId18"/>
    <p:sldId id="1491" r:id="rId19"/>
    <p:sldId id="1492" r:id="rId20"/>
    <p:sldId id="1493" r:id="rId21"/>
    <p:sldId id="1549" r:id="rId22"/>
    <p:sldId id="1494" r:id="rId23"/>
    <p:sldId id="1527" r:id="rId24"/>
    <p:sldId id="1541" r:id="rId25"/>
    <p:sldId id="1551" r:id="rId26"/>
    <p:sldId id="1543" r:id="rId27"/>
    <p:sldId id="1495" r:id="rId28"/>
    <p:sldId id="1496" r:id="rId29"/>
    <p:sldId id="1544" r:id="rId30"/>
    <p:sldId id="1499" r:id="rId31"/>
    <p:sldId id="1498" r:id="rId32"/>
    <p:sldId id="1500" r:id="rId33"/>
    <p:sldId id="1504" r:id="rId34"/>
    <p:sldId id="1505" r:id="rId35"/>
    <p:sldId id="1506" r:id="rId36"/>
    <p:sldId id="1507" r:id="rId37"/>
    <p:sldId id="1545" r:id="rId38"/>
    <p:sldId id="1547" r:id="rId39"/>
    <p:sldId id="1552" r:id="rId40"/>
    <p:sldId id="1508" r:id="rId41"/>
    <p:sldId id="1510" r:id="rId42"/>
    <p:sldId id="1548" r:id="rId43"/>
    <p:sldId id="1512" r:id="rId44"/>
    <p:sldId id="1513" r:id="rId45"/>
    <p:sldId id="1514" r:id="rId46"/>
    <p:sldId id="1546" r:id="rId47"/>
    <p:sldId id="1515" r:id="rId48"/>
    <p:sldId id="1516" r:id="rId49"/>
    <p:sldId id="1517" r:id="rId50"/>
    <p:sldId id="1518" r:id="rId51"/>
    <p:sldId id="1531" r:id="rId52"/>
    <p:sldId id="1553" r:id="rId53"/>
    <p:sldId id="1480" r:id="rId54"/>
    <p:sldId id="1519" r:id="rId55"/>
    <p:sldId id="1520" r:id="rId56"/>
    <p:sldId id="1522" r:id="rId57"/>
    <p:sldId id="1521" r:id="rId58"/>
  </p:sldIdLst>
  <p:sldSz cx="2438400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0" userDrawn="1">
          <p15:clr>
            <a:srgbClr val="A4A3A4"/>
          </p15:clr>
        </p15:guide>
        <p15:guide id="2" orient="horz" pos="480" userDrawn="1">
          <p15:clr>
            <a:srgbClr val="A4A3A4"/>
          </p15:clr>
        </p15:guide>
        <p15:guide id="3" pos="14272" userDrawn="1">
          <p15:clr>
            <a:srgbClr val="A4A3A4"/>
          </p15:clr>
        </p15:guide>
        <p15:guide id="4" pos="1088" userDrawn="1">
          <p15:clr>
            <a:srgbClr val="A4A3A4"/>
          </p15:clr>
        </p15:guide>
        <p15:guide id="5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44546A"/>
    <a:srgbClr val="2B91AF"/>
    <a:srgbClr val="0071C6"/>
    <a:srgbClr val="2F2F2F"/>
    <a:srgbClr val="19232E"/>
    <a:srgbClr val="0000FF"/>
    <a:srgbClr val="8EB04A"/>
    <a:srgbClr val="84C535"/>
    <a:srgbClr val="D5D6DA"/>
    <a:srgbClr val="D8D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95956" autoAdjust="0"/>
  </p:normalViewPr>
  <p:slideViewPr>
    <p:cSldViewPr snapToGrid="0" snapToObjects="1">
      <p:cViewPr varScale="1">
        <p:scale>
          <a:sx n="41" d="100"/>
          <a:sy n="41" d="100"/>
        </p:scale>
        <p:origin x="715" y="72"/>
      </p:cViewPr>
      <p:guideLst>
        <p:guide orient="horz" pos="8160"/>
        <p:guide orient="horz" pos="480"/>
        <p:guide pos="14272"/>
        <p:guide pos="1088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28992"/>
    </p:cViewPr>
  </p:sorterViewPr>
  <p:notesViewPr>
    <p:cSldViewPr snapToGrid="0" snapToObjects="1" showGuides="1">
      <p:cViewPr varScale="1">
        <p:scale>
          <a:sx n="101" d="100"/>
          <a:sy n="101" d="100"/>
        </p:scale>
        <p:origin x="35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8f149c1acd4a3231" providerId="LiveId" clId="{F301D9E7-B293-4145-99F0-6E814C071265}"/>
    <pc:docChg chg="undo addSld delSld modSld">
      <pc:chgData name="" userId="8f149c1acd4a3231" providerId="LiveId" clId="{F301D9E7-B293-4145-99F0-6E814C071265}" dt="2018-06-04T08:44:16.353" v="36" actId="1076"/>
      <pc:docMkLst>
        <pc:docMk/>
      </pc:docMkLst>
      <pc:sldChg chg="add del">
        <pc:chgData name="" userId="8f149c1acd4a3231" providerId="LiveId" clId="{F301D9E7-B293-4145-99F0-6E814C071265}" dt="2018-06-04T08:42:47.048" v="5" actId="2696"/>
        <pc:sldMkLst>
          <pc:docMk/>
          <pc:sldMk cId="1843096228" sldId="1229"/>
        </pc:sldMkLst>
      </pc:sldChg>
      <pc:sldChg chg="add del">
        <pc:chgData name="" userId="8f149c1acd4a3231" providerId="LiveId" clId="{F301D9E7-B293-4145-99F0-6E814C071265}" dt="2018-06-04T08:42:46.773" v="4" actId="2696"/>
        <pc:sldMkLst>
          <pc:docMk/>
          <pc:sldMk cId="1183003011" sldId="1477"/>
        </pc:sldMkLst>
      </pc:sldChg>
      <pc:sldChg chg="addSp modSp">
        <pc:chgData name="" userId="8f149c1acd4a3231" providerId="LiveId" clId="{F301D9E7-B293-4145-99F0-6E814C071265}" dt="2018-06-04T08:44:16.353" v="36" actId="1076"/>
        <pc:sldMkLst>
          <pc:docMk/>
          <pc:sldMk cId="514349739" sldId="1521"/>
        </pc:sldMkLst>
        <pc:spChg chg="add mod">
          <ac:chgData name="" userId="8f149c1acd4a3231" providerId="LiveId" clId="{F301D9E7-B293-4145-99F0-6E814C071265}" dt="2018-06-04T08:44:16.353" v="36" actId="1076"/>
          <ac:spMkLst>
            <pc:docMk/>
            <pc:sldMk cId="514349739" sldId="1521"/>
            <ac:spMk id="2" creationId="{C189C1DC-869A-4A69-80E1-96257369CECF}"/>
          </ac:spMkLst>
        </pc:spChg>
        <pc:spChg chg="add mod ord">
          <ac:chgData name="" userId="8f149c1acd4a3231" providerId="LiveId" clId="{F301D9E7-B293-4145-99F0-6E814C071265}" dt="2018-06-04T08:44:13.663" v="35" actId="1076"/>
          <ac:spMkLst>
            <pc:docMk/>
            <pc:sldMk cId="514349739" sldId="1521"/>
            <ac:spMk id="3" creationId="{771E9488-A532-4834-9880-979CC8260AE4}"/>
          </ac:spMkLst>
        </pc:spChg>
        <pc:picChg chg="mod">
          <ac:chgData name="" userId="8f149c1acd4a3231" providerId="LiveId" clId="{F301D9E7-B293-4145-99F0-6E814C071265}" dt="2018-06-04T08:43:18.513" v="7" actId="1076"/>
          <ac:picMkLst>
            <pc:docMk/>
            <pc:sldMk cId="514349739" sldId="1521"/>
            <ac:picMk id="17410" creationId="{00000000-0000-0000-0000-000000000000}"/>
          </ac:picMkLst>
        </pc:picChg>
      </pc:sldChg>
      <pc:sldMasterChg chg="addSldLayout delSldLayout">
        <pc:chgData name="" userId="8f149c1acd4a3231" providerId="LiveId" clId="{F301D9E7-B293-4145-99F0-6E814C071265}" dt="2018-06-04T08:42:46.748" v="3" actId="2696"/>
        <pc:sldMasterMkLst>
          <pc:docMk/>
          <pc:sldMasterMk cId="548365563" sldId="2147484045"/>
        </pc:sldMasterMkLst>
        <pc:sldLayoutChg chg="add del">
          <pc:chgData name="" userId="8f149c1acd4a3231" providerId="LiveId" clId="{F301D9E7-B293-4145-99F0-6E814C071265}" dt="2018-06-04T08:42:46.748" v="3" actId="2696"/>
          <pc:sldLayoutMkLst>
            <pc:docMk/>
            <pc:sldMasterMk cId="548365563" sldId="2147484045"/>
            <pc:sldLayoutMk cId="2636555107" sldId="2147484058"/>
          </pc:sldLayoutMkLst>
        </pc:sldLayoutChg>
      </pc:sldMasterChg>
    </pc:docChg>
  </pc:docChgLst>
  <pc:docChgLst>
    <pc:chgData name="Radosław Maziarka" userId="8f149c1acd4a3231" providerId="LiveId" clId="{B3730160-27FF-4163-8563-62626FA531FF}"/>
  </pc:docChgLst>
  <pc:docChgLst>
    <pc:chgData userId="8f149c1acd4a3231" providerId="LiveId" clId="{E064402B-1DDA-4611-803D-26C0E68C065F}"/>
    <pc:docChg chg="delSld modSld sldOrd">
      <pc:chgData name="" userId="8f149c1acd4a3231" providerId="LiveId" clId="{E064402B-1DDA-4611-803D-26C0E68C065F}" dt="2018-03-22T13:00:31.465" v="7" actId="18131"/>
      <pc:docMkLst>
        <pc:docMk/>
      </pc:docMkLst>
      <pc:sldChg chg="ord">
        <pc:chgData name="" userId="8f149c1acd4a3231" providerId="LiveId" clId="{E064402B-1DDA-4611-803D-26C0E68C065F}" dt="2018-03-22T12:48:30.127" v="6" actId="18131"/>
        <pc:sldMkLst>
          <pc:docMk/>
          <pc:sldMk cId="4028359933" sldId="1480"/>
        </pc:sldMkLst>
      </pc:sldChg>
      <pc:sldChg chg="modSp">
        <pc:chgData name="" userId="8f149c1acd4a3231" providerId="LiveId" clId="{E064402B-1DDA-4611-803D-26C0E68C065F}" dt="2018-03-22T12:10:41.326" v="2" actId="1076"/>
        <pc:sldMkLst>
          <pc:docMk/>
          <pc:sldMk cId="3553364928" sldId="1483"/>
        </pc:sldMkLst>
        <pc:spChg chg="mod">
          <ac:chgData name="" userId="8f149c1acd4a3231" providerId="LiveId" clId="{E064402B-1DDA-4611-803D-26C0E68C065F}" dt="2018-03-22T12:10:41.326" v="2" actId="1076"/>
          <ac:spMkLst>
            <pc:docMk/>
            <pc:sldMk cId="3553364928" sldId="1483"/>
            <ac:spMk id="6" creationId="{00000000-0000-0000-0000-000000000000}"/>
          </ac:spMkLst>
        </pc:spChg>
      </pc:sldChg>
      <pc:sldChg chg="modSp">
        <pc:chgData name="" userId="8f149c1acd4a3231" providerId="LiveId" clId="{E064402B-1DDA-4611-803D-26C0E68C065F}" dt="2018-03-22T13:00:31.465" v="7" actId="18131"/>
        <pc:sldMkLst>
          <pc:docMk/>
          <pc:sldMk cId="1343508215" sldId="1485"/>
        </pc:sldMkLst>
        <pc:picChg chg="mod modCrop">
          <ac:chgData name="" userId="8f149c1acd4a3231" providerId="LiveId" clId="{E064402B-1DDA-4611-803D-26C0E68C065F}" dt="2018-03-22T13:00:31.465" v="7" actId="18131"/>
          <ac:picMkLst>
            <pc:docMk/>
            <pc:sldMk cId="1343508215" sldId="1485"/>
            <ac:picMk id="3" creationId="{00000000-0000-0000-0000-000000000000}"/>
          </ac:picMkLst>
        </pc:picChg>
      </pc:sldChg>
    </pc:docChg>
  </pc:docChgLst>
  <pc:docChgLst>
    <pc:chgData name="Radosław Maziarka" userId="8f149c1acd4a3231" providerId="LiveId" clId="{660B4F22-B87A-43B4-AC89-18FFDAFA73CC}"/>
    <pc:docChg chg="custSel addSld modSld">
      <pc:chgData name="Radosław Maziarka" userId="8f149c1acd4a3231" providerId="LiveId" clId="{660B4F22-B87A-43B4-AC89-18FFDAFA73CC}" dt="2018-04-09T14:49:54.502" v="40" actId="1035"/>
      <pc:docMkLst>
        <pc:docMk/>
      </pc:docMkLst>
      <pc:sldChg chg="delSp modSp">
        <pc:chgData name="Radosław Maziarka" userId="8f149c1acd4a3231" providerId="LiveId" clId="{660B4F22-B87A-43B4-AC89-18FFDAFA73CC}" dt="2018-04-08T12:31:37.793" v="18" actId="12789"/>
        <pc:sldMkLst>
          <pc:docMk/>
          <pc:sldMk cId="1843096228" sldId="1229"/>
        </pc:sldMkLst>
        <pc:spChg chg="mod">
          <ac:chgData name="Radosław Maziarka" userId="8f149c1acd4a3231" providerId="LiveId" clId="{660B4F22-B87A-43B4-AC89-18FFDAFA73CC}" dt="2018-04-08T12:31:37.793" v="18" actId="12789"/>
          <ac:spMkLst>
            <pc:docMk/>
            <pc:sldMk cId="1843096228" sldId="1229"/>
            <ac:spMk id="2" creationId="{00000000-0000-0000-0000-000000000000}"/>
          </ac:spMkLst>
        </pc:spChg>
        <pc:spChg chg="del mod">
          <ac:chgData name="Radosław Maziarka" userId="8f149c1acd4a3231" providerId="LiveId" clId="{660B4F22-B87A-43B4-AC89-18FFDAFA73CC}" dt="2018-04-08T12:31:33.182" v="17" actId="478"/>
          <ac:spMkLst>
            <pc:docMk/>
            <pc:sldMk cId="1843096228" sldId="1229"/>
            <ac:spMk id="6" creationId="{00000000-0000-0000-0000-000000000000}"/>
          </ac:spMkLst>
        </pc:spChg>
      </pc:sldChg>
      <pc:sldChg chg="modSp">
        <pc:chgData name="Radosław Maziarka" userId="8f149c1acd4a3231" providerId="LiveId" clId="{660B4F22-B87A-43B4-AC89-18FFDAFA73CC}" dt="2018-04-09T14:49:54.502" v="40" actId="1035"/>
        <pc:sldMkLst>
          <pc:docMk/>
          <pc:sldMk cId="1183003011" sldId="1477"/>
        </pc:sldMkLst>
        <pc:spChg chg="mod">
          <ac:chgData name="Radosław Maziarka" userId="8f149c1acd4a3231" providerId="LiveId" clId="{660B4F22-B87A-43B4-AC89-18FFDAFA73CC}" dt="2018-04-09T14:49:54.502" v="40" actId="1035"/>
          <ac:spMkLst>
            <pc:docMk/>
            <pc:sldMk cId="1183003011" sldId="1477"/>
            <ac:spMk id="2" creationId="{00000000-0000-0000-0000-000000000000}"/>
          </ac:spMkLst>
        </pc:spChg>
        <pc:spChg chg="mod">
          <ac:chgData name="Radosław Maziarka" userId="8f149c1acd4a3231" providerId="LiveId" clId="{660B4F22-B87A-43B4-AC89-18FFDAFA73CC}" dt="2018-04-09T14:48:27.892" v="36" actId="1076"/>
          <ac:spMkLst>
            <pc:docMk/>
            <pc:sldMk cId="1183003011" sldId="1477"/>
            <ac:spMk id="84" creationId="{00000000-0000-0000-0000-000000000000}"/>
          </ac:spMkLst>
        </pc:spChg>
        <pc:spChg chg="mod">
          <ac:chgData name="Radosław Maziarka" userId="8f149c1acd4a3231" providerId="LiveId" clId="{660B4F22-B87A-43B4-AC89-18FFDAFA73CC}" dt="2018-04-09T14:48:27.892" v="36" actId="1076"/>
          <ac:spMkLst>
            <pc:docMk/>
            <pc:sldMk cId="1183003011" sldId="1477"/>
            <ac:spMk id="89" creationId="{00000000-0000-0000-0000-000000000000}"/>
          </ac:spMkLst>
        </pc:spChg>
        <pc:spChg chg="mod">
          <ac:chgData name="Radosław Maziarka" userId="8f149c1acd4a3231" providerId="LiveId" clId="{660B4F22-B87A-43B4-AC89-18FFDAFA73CC}" dt="2018-04-09T14:48:27.892" v="36" actId="1076"/>
          <ac:spMkLst>
            <pc:docMk/>
            <pc:sldMk cId="1183003011" sldId="1477"/>
            <ac:spMk id="92" creationId="{00000000-0000-0000-0000-000000000000}"/>
          </ac:spMkLst>
        </pc:spChg>
        <pc:grpChg chg="mod">
          <ac:chgData name="Radosław Maziarka" userId="8f149c1acd4a3231" providerId="LiveId" clId="{660B4F22-B87A-43B4-AC89-18FFDAFA73CC}" dt="2018-04-09T14:48:27.892" v="36" actId="1076"/>
          <ac:grpSpMkLst>
            <pc:docMk/>
            <pc:sldMk cId="1183003011" sldId="1477"/>
            <ac:grpSpMk id="11" creationId="{00000000-0000-0000-0000-000000000000}"/>
          </ac:grpSpMkLst>
        </pc:grpChg>
        <pc:picChg chg="mod">
          <ac:chgData name="Radosław Maziarka" userId="8f149c1acd4a3231" providerId="LiveId" clId="{660B4F22-B87A-43B4-AC89-18FFDAFA73CC}" dt="2018-04-09T14:48:27.892" v="36" actId="1076"/>
          <ac:picMkLst>
            <pc:docMk/>
            <pc:sldMk cId="1183003011" sldId="1477"/>
            <ac:picMk id="4" creationId="{00000000-0000-0000-0000-000000000000}"/>
          </ac:picMkLst>
        </pc:picChg>
        <pc:picChg chg="mod">
          <ac:chgData name="Radosław Maziarka" userId="8f149c1acd4a3231" providerId="LiveId" clId="{660B4F22-B87A-43B4-AC89-18FFDAFA73CC}" dt="2018-04-09T14:48:27.892" v="36" actId="1076"/>
          <ac:picMkLst>
            <pc:docMk/>
            <pc:sldMk cId="1183003011" sldId="1477"/>
            <ac:picMk id="1026" creationId="{00000000-0000-0000-0000-000000000000}"/>
          </ac:picMkLst>
        </pc:picChg>
      </pc:sldChg>
      <pc:sldChg chg="modSp">
        <pc:chgData name="Radosław Maziarka" userId="8f149c1acd4a3231" providerId="LiveId" clId="{660B4F22-B87A-43B4-AC89-18FFDAFA73CC}" dt="2018-04-09T09:55:25.797" v="33" actId="1076"/>
        <pc:sldMkLst>
          <pc:docMk/>
          <pc:sldMk cId="1745261718" sldId="1494"/>
        </pc:sldMkLst>
        <pc:spChg chg="mod">
          <ac:chgData name="Radosław Maziarka" userId="8f149c1acd4a3231" providerId="LiveId" clId="{660B4F22-B87A-43B4-AC89-18FFDAFA73CC}" dt="2018-04-09T09:55:25.797" v="33" actId="1076"/>
          <ac:spMkLst>
            <pc:docMk/>
            <pc:sldMk cId="1745261718" sldId="1494"/>
            <ac:spMk id="7" creationId="{00000000-0000-0000-0000-000000000000}"/>
          </ac:spMkLst>
        </pc:spChg>
      </pc:sldChg>
      <pc:sldChg chg="modSp">
        <pc:chgData name="Radosław Maziarka" userId="8f149c1acd4a3231" providerId="LiveId" clId="{660B4F22-B87A-43B4-AC89-18FFDAFA73CC}" dt="2018-04-08T11:02:31.026" v="6" actId="1076"/>
        <pc:sldMkLst>
          <pc:docMk/>
          <pc:sldMk cId="3834416982" sldId="1545"/>
        </pc:sldMkLst>
        <pc:spChg chg="mod">
          <ac:chgData name="Radosław Maziarka" userId="8f149c1acd4a3231" providerId="LiveId" clId="{660B4F22-B87A-43B4-AC89-18FFDAFA73CC}" dt="2018-04-08T11:02:31.026" v="6" actId="1076"/>
          <ac:spMkLst>
            <pc:docMk/>
            <pc:sldMk cId="3834416982" sldId="1545"/>
            <ac:spMk id="6" creationId="{00000000-0000-0000-0000-000000000000}"/>
          </ac:spMkLst>
        </pc:spChg>
      </pc:sldChg>
      <pc:sldChg chg="modSp">
        <pc:chgData name="Radosław Maziarka" userId="8f149c1acd4a3231" providerId="LiveId" clId="{660B4F22-B87A-43B4-AC89-18FFDAFA73CC}" dt="2018-04-08T11:17:34.012" v="7" actId="20577"/>
        <pc:sldMkLst>
          <pc:docMk/>
          <pc:sldMk cId="329807463" sldId="1547"/>
        </pc:sldMkLst>
        <pc:spChg chg="mod">
          <ac:chgData name="Radosław Maziarka" userId="8f149c1acd4a3231" providerId="LiveId" clId="{660B4F22-B87A-43B4-AC89-18FFDAFA73CC}" dt="2018-04-08T11:17:34.012" v="7" actId="20577"/>
          <ac:spMkLst>
            <pc:docMk/>
            <pc:sldMk cId="329807463" sldId="1547"/>
            <ac:spMk id="24" creationId="{00000000-0000-0000-0000-000000000000}"/>
          </ac:spMkLst>
        </pc:spChg>
      </pc:sldChg>
      <pc:sldChg chg="addSp delSp modSp add">
        <pc:chgData name="Radosław Maziarka" userId="8f149c1acd4a3231" providerId="LiveId" clId="{660B4F22-B87A-43B4-AC89-18FFDAFA73CC}" dt="2018-04-08T09:58:34.829" v="5" actId="1076"/>
        <pc:sldMkLst>
          <pc:docMk/>
          <pc:sldMk cId="2005181084" sldId="1553"/>
        </pc:sldMkLst>
        <pc:spChg chg="del">
          <ac:chgData name="Radosław Maziarka" userId="8f149c1acd4a3231" providerId="LiveId" clId="{660B4F22-B87A-43B4-AC89-18FFDAFA73CC}" dt="2018-04-08T09:58:23.184" v="1" actId="478"/>
          <ac:spMkLst>
            <pc:docMk/>
            <pc:sldMk cId="2005181084" sldId="1553"/>
            <ac:spMk id="2" creationId="{0E703914-4173-4448-82CA-C8A62CC52EFF}"/>
          </ac:spMkLst>
        </pc:spChg>
        <pc:picChg chg="add mod">
          <ac:chgData name="Radosław Maziarka" userId="8f149c1acd4a3231" providerId="LiveId" clId="{660B4F22-B87A-43B4-AC89-18FFDAFA73CC}" dt="2018-04-08T09:58:34.829" v="5" actId="1076"/>
          <ac:picMkLst>
            <pc:docMk/>
            <pc:sldMk cId="2005181084" sldId="1553"/>
            <ac:picMk id="4" creationId="{DB54CF3A-372A-4306-A689-3B812721ADB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Lato Light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886AB-B9DF-A14A-8DFE-375EC13AA7D7}" type="datetimeFigureOut">
              <a:rPr lang="en-US" smtClean="0">
                <a:latin typeface="Lato Light" charset="0"/>
              </a:rPr>
              <a:t>6/4/2018</a:t>
            </a:fld>
            <a:endParaRPr lang="en-US" dirty="0">
              <a:latin typeface="Lato Light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Lato Light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8C781-13F4-3041-8CBC-1F7E6FC3770B}" type="slidenum">
              <a:rPr lang="en-US" smtClean="0">
                <a:latin typeface="Lato Light" charset="0"/>
              </a:rPr>
              <a:t>‹#›</a:t>
            </a:fld>
            <a:endParaRPr lang="en-US" dirty="0"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77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1180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whole presentation is based on my own experience – my projects, my own decisions, my frameworks.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07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76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5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it fits well in CQRS,</a:t>
            </a:r>
            <a:r>
              <a:rPr lang="en-US" baseline="0" dirty="0"/>
              <a:t> and not in service model of work, because you </a:t>
            </a:r>
            <a:r>
              <a:rPr lang="en-US" baseline="0" dirty="0" err="1"/>
              <a:t>exacly</a:t>
            </a:r>
            <a:r>
              <a:rPr lang="en-US" baseline="0" dirty="0"/>
              <a:t> know where to send event – at the finish of CH. With services you have different types and you would sometimes send event, sometimes not.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9230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it fits well in CQRS,</a:t>
            </a:r>
            <a:r>
              <a:rPr lang="en-US" baseline="0" dirty="0"/>
              <a:t> and not in service model of work, because you </a:t>
            </a:r>
            <a:r>
              <a:rPr lang="en-US" baseline="0" dirty="0" err="1"/>
              <a:t>exacly</a:t>
            </a:r>
            <a:r>
              <a:rPr lang="en-US" baseline="0" dirty="0"/>
              <a:t> know where to send event – at the finish of CH. With services you have different types and you would sometimes send event, sometimes not.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2781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55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22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4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93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lium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3024626" y="156122"/>
            <a:ext cx="11597565" cy="13745863"/>
          </a:xfrm>
          <a:custGeom>
            <a:avLst/>
            <a:gdLst>
              <a:gd name="connsiteX0" fmla="*/ 490691 w 11088796"/>
              <a:gd name="connsiteY0" fmla="*/ 11756903 h 13491341"/>
              <a:gd name="connsiteX1" fmla="*/ 733817 w 11088796"/>
              <a:gd name="connsiteY1" fmla="*/ 11837830 h 13491341"/>
              <a:gd name="connsiteX2" fmla="*/ 1808437 w 11088796"/>
              <a:gd name="connsiteY2" fmla="*/ 12656501 h 13491341"/>
              <a:gd name="connsiteX3" fmla="*/ 1856663 w 11088796"/>
              <a:gd name="connsiteY3" fmla="*/ 13306044 h 13491341"/>
              <a:gd name="connsiteX4" fmla="*/ 1236430 w 11088796"/>
              <a:gd name="connsiteY4" fmla="*/ 13407341 h 13491341"/>
              <a:gd name="connsiteX5" fmla="*/ 161810 w 11088796"/>
              <a:gd name="connsiteY5" fmla="*/ 12588671 h 13491341"/>
              <a:gd name="connsiteX6" fmla="*/ 97910 w 11088796"/>
              <a:gd name="connsiteY6" fmla="*/ 11966183 h 13491341"/>
              <a:gd name="connsiteX7" fmla="*/ 490691 w 11088796"/>
              <a:gd name="connsiteY7" fmla="*/ 11756903 h 13491341"/>
              <a:gd name="connsiteX8" fmla="*/ 1287637 w 11088796"/>
              <a:gd name="connsiteY8" fmla="*/ 10710803 h 13491341"/>
              <a:gd name="connsiteX9" fmla="*/ 1523741 w 11088796"/>
              <a:gd name="connsiteY9" fmla="*/ 10800947 h 13491341"/>
              <a:gd name="connsiteX10" fmla="*/ 2598361 w 11088796"/>
              <a:gd name="connsiteY10" fmla="*/ 11619618 h 13491341"/>
              <a:gd name="connsiteX11" fmla="*/ 2667707 w 11088796"/>
              <a:gd name="connsiteY11" fmla="*/ 12241437 h 13491341"/>
              <a:gd name="connsiteX12" fmla="*/ 2049794 w 11088796"/>
              <a:gd name="connsiteY12" fmla="*/ 12339687 h 13491341"/>
              <a:gd name="connsiteX13" fmla="*/ 975175 w 11088796"/>
              <a:gd name="connsiteY13" fmla="*/ 11521017 h 13491341"/>
              <a:gd name="connsiteX14" fmla="*/ 908953 w 11088796"/>
              <a:gd name="connsiteY14" fmla="*/ 10901578 h 13491341"/>
              <a:gd name="connsiteX15" fmla="*/ 1287637 w 11088796"/>
              <a:gd name="connsiteY15" fmla="*/ 10710803 h 13491341"/>
              <a:gd name="connsiteX16" fmla="*/ 1721569 w 11088796"/>
              <a:gd name="connsiteY16" fmla="*/ 9334566 h 13491341"/>
              <a:gd name="connsiteX17" fmla="*/ 1947183 w 11088796"/>
              <a:gd name="connsiteY17" fmla="*/ 9405678 h 13491341"/>
              <a:gd name="connsiteX18" fmla="*/ 3834230 w 11088796"/>
              <a:gd name="connsiteY18" fmla="*/ 10843275 h 13491341"/>
              <a:gd name="connsiteX19" fmla="*/ 3878894 w 11088796"/>
              <a:gd name="connsiteY19" fmla="*/ 11451101 h 13491341"/>
              <a:gd name="connsiteX20" fmla="*/ 3262230 w 11088796"/>
              <a:gd name="connsiteY20" fmla="*/ 11594106 h 13491341"/>
              <a:gd name="connsiteX21" fmla="*/ 1375183 w 11088796"/>
              <a:gd name="connsiteY21" fmla="*/ 10156508 h 13491341"/>
              <a:gd name="connsiteX22" fmla="*/ 1349316 w 11088796"/>
              <a:gd name="connsiteY22" fmla="*/ 9524008 h 13491341"/>
              <a:gd name="connsiteX23" fmla="*/ 1721569 w 11088796"/>
              <a:gd name="connsiteY23" fmla="*/ 9334566 h 13491341"/>
              <a:gd name="connsiteX24" fmla="*/ 2101387 w 11088796"/>
              <a:gd name="connsiteY24" fmla="*/ 7936576 h 13491341"/>
              <a:gd name="connsiteX25" fmla="*/ 2344041 w 11088796"/>
              <a:gd name="connsiteY25" fmla="*/ 8020670 h 13491341"/>
              <a:gd name="connsiteX26" fmla="*/ 5052676 w 11088796"/>
              <a:gd name="connsiteY26" fmla="*/ 10084172 h 13491341"/>
              <a:gd name="connsiteX27" fmla="*/ 5120124 w 11088796"/>
              <a:gd name="connsiteY27" fmla="*/ 10709361 h 13491341"/>
              <a:gd name="connsiteX28" fmla="*/ 4480668 w 11088796"/>
              <a:gd name="connsiteY28" fmla="*/ 10835011 h 13491341"/>
              <a:gd name="connsiteX29" fmla="*/ 1772034 w 11088796"/>
              <a:gd name="connsiteY29" fmla="*/ 8771509 h 13491341"/>
              <a:gd name="connsiteX30" fmla="*/ 1723383 w 11088796"/>
              <a:gd name="connsiteY30" fmla="*/ 8121644 h 13491341"/>
              <a:gd name="connsiteX31" fmla="*/ 2101387 w 11088796"/>
              <a:gd name="connsiteY31" fmla="*/ 7936576 h 13491341"/>
              <a:gd name="connsiteX32" fmla="*/ 1945410 w 11088796"/>
              <a:gd name="connsiteY32" fmla="*/ 6115309 h 13491341"/>
              <a:gd name="connsiteX33" fmla="*/ 2188908 w 11088796"/>
              <a:gd name="connsiteY33" fmla="*/ 6197004 h 13491341"/>
              <a:gd name="connsiteX34" fmla="*/ 6859286 w 11088796"/>
              <a:gd name="connsiteY34" fmla="*/ 9755006 h 13491341"/>
              <a:gd name="connsiteX35" fmla="*/ 6889502 w 11088796"/>
              <a:gd name="connsiteY35" fmla="*/ 10387978 h 13491341"/>
              <a:gd name="connsiteX36" fmla="*/ 6287266 w 11088796"/>
              <a:gd name="connsiteY36" fmla="*/ 10505862 h 13491341"/>
              <a:gd name="connsiteX37" fmla="*/ 1616888 w 11088796"/>
              <a:gd name="connsiteY37" fmla="*/ 6947860 h 13491341"/>
              <a:gd name="connsiteX38" fmla="*/ 1551927 w 11088796"/>
              <a:gd name="connsiteY38" fmla="*/ 6321692 h 13491341"/>
              <a:gd name="connsiteX39" fmla="*/ 1945410 w 11088796"/>
              <a:gd name="connsiteY39" fmla="*/ 6115309 h 13491341"/>
              <a:gd name="connsiteX40" fmla="*/ 1120711 w 11088796"/>
              <a:gd name="connsiteY40" fmla="*/ 3826332 h 13491341"/>
              <a:gd name="connsiteX41" fmla="*/ 1362501 w 11088796"/>
              <a:gd name="connsiteY41" fmla="*/ 3910611 h 13491341"/>
              <a:gd name="connsiteX42" fmla="*/ 9297658 w 11088796"/>
              <a:gd name="connsiteY42" fmla="*/ 9955798 h 13491341"/>
              <a:gd name="connsiteX43" fmla="*/ 9344772 w 11088796"/>
              <a:gd name="connsiteY43" fmla="*/ 10560687 h 13491341"/>
              <a:gd name="connsiteX44" fmla="*/ 8749084 w 11088796"/>
              <a:gd name="connsiteY44" fmla="*/ 10675877 h 13491341"/>
              <a:gd name="connsiteX45" fmla="*/ 813928 w 11088796"/>
              <a:gd name="connsiteY45" fmla="*/ 4630689 h 13491341"/>
              <a:gd name="connsiteX46" fmla="*/ 744971 w 11088796"/>
              <a:gd name="connsiteY46" fmla="*/ 4009160 h 13491341"/>
              <a:gd name="connsiteX47" fmla="*/ 1120711 w 11088796"/>
              <a:gd name="connsiteY47" fmla="*/ 3826332 h 13491341"/>
              <a:gd name="connsiteX48" fmla="*/ 4227254 w 11088796"/>
              <a:gd name="connsiteY48" fmla="*/ 2790686 h 13491341"/>
              <a:gd name="connsiteX49" fmla="*/ 4454070 w 11088796"/>
              <a:gd name="connsiteY49" fmla="*/ 2860658 h 13491341"/>
              <a:gd name="connsiteX50" fmla="*/ 9475564 w 11088796"/>
              <a:gd name="connsiteY50" fmla="*/ 6686148 h 13491341"/>
              <a:gd name="connsiteX51" fmla="*/ 9504938 w 11088796"/>
              <a:gd name="connsiteY51" fmla="*/ 7321320 h 13491341"/>
              <a:gd name="connsiteX52" fmla="*/ 8903564 w 11088796"/>
              <a:gd name="connsiteY52" fmla="*/ 7436978 h 13491341"/>
              <a:gd name="connsiteX53" fmla="*/ 3882070 w 11088796"/>
              <a:gd name="connsiteY53" fmla="*/ 3611488 h 13491341"/>
              <a:gd name="connsiteX54" fmla="*/ 3837020 w 11088796"/>
              <a:gd name="connsiteY54" fmla="*/ 3003370 h 13491341"/>
              <a:gd name="connsiteX55" fmla="*/ 4227254 w 11088796"/>
              <a:gd name="connsiteY55" fmla="*/ 2790686 h 13491341"/>
              <a:gd name="connsiteX56" fmla="*/ 5978286 w 11088796"/>
              <a:gd name="connsiteY56" fmla="*/ 2454748 h 13491341"/>
              <a:gd name="connsiteX57" fmla="*/ 6213830 w 11088796"/>
              <a:gd name="connsiteY57" fmla="*/ 2544466 h 13491341"/>
              <a:gd name="connsiteX58" fmla="*/ 9303674 w 11088796"/>
              <a:gd name="connsiteY58" fmla="*/ 4898383 h 13491341"/>
              <a:gd name="connsiteX59" fmla="*/ 9350860 w 11088796"/>
              <a:gd name="connsiteY59" fmla="*/ 5503319 h 13491341"/>
              <a:gd name="connsiteX60" fmla="*/ 8755108 w 11088796"/>
              <a:gd name="connsiteY60" fmla="*/ 5618451 h 13491341"/>
              <a:gd name="connsiteX61" fmla="*/ 5665264 w 11088796"/>
              <a:gd name="connsiteY61" fmla="*/ 3264535 h 13491341"/>
              <a:gd name="connsiteX62" fmla="*/ 5596232 w 11088796"/>
              <a:gd name="connsiteY62" fmla="*/ 2642955 h 13491341"/>
              <a:gd name="connsiteX63" fmla="*/ 5978286 w 11088796"/>
              <a:gd name="connsiteY63" fmla="*/ 2454748 h 13491341"/>
              <a:gd name="connsiteX64" fmla="*/ 1124504 w 11088796"/>
              <a:gd name="connsiteY64" fmla="*/ 2113497 h 13491341"/>
              <a:gd name="connsiteX65" fmla="*/ 1366063 w 11088796"/>
              <a:gd name="connsiteY65" fmla="*/ 2195470 h 13491341"/>
              <a:gd name="connsiteX66" fmla="*/ 10938820 w 11088796"/>
              <a:gd name="connsiteY66" fmla="*/ 9488219 h 13491341"/>
              <a:gd name="connsiteX67" fmla="*/ 10982418 w 11088796"/>
              <a:gd name="connsiteY67" fmla="*/ 10098117 h 13491341"/>
              <a:gd name="connsiteX68" fmla="*/ 10366800 w 11088796"/>
              <a:gd name="connsiteY68" fmla="*/ 10239076 h 13491341"/>
              <a:gd name="connsiteX69" fmla="*/ 794043 w 11088796"/>
              <a:gd name="connsiteY69" fmla="*/ 2946327 h 13491341"/>
              <a:gd name="connsiteX70" fmla="*/ 744627 w 11088796"/>
              <a:gd name="connsiteY70" fmla="*/ 2298728 h 13491341"/>
              <a:gd name="connsiteX71" fmla="*/ 1124504 w 11088796"/>
              <a:gd name="connsiteY71" fmla="*/ 2113497 h 13491341"/>
              <a:gd name="connsiteX72" fmla="*/ 7356102 w 11088796"/>
              <a:gd name="connsiteY72" fmla="*/ 1797588 h 13491341"/>
              <a:gd name="connsiteX73" fmla="*/ 7581448 w 11088796"/>
              <a:gd name="connsiteY73" fmla="*/ 1868497 h 13491341"/>
              <a:gd name="connsiteX74" fmla="*/ 9593352 w 11088796"/>
              <a:gd name="connsiteY74" fmla="*/ 3401213 h 13491341"/>
              <a:gd name="connsiteX75" fmla="*/ 9637536 w 11088796"/>
              <a:gd name="connsiteY75" fmla="*/ 4008670 h 13491341"/>
              <a:gd name="connsiteX76" fmla="*/ 9021352 w 11088796"/>
              <a:gd name="connsiteY76" fmla="*/ 4152044 h 13491341"/>
              <a:gd name="connsiteX77" fmla="*/ 7009448 w 11088796"/>
              <a:gd name="connsiteY77" fmla="*/ 2619328 h 13491341"/>
              <a:gd name="connsiteX78" fmla="*/ 6984064 w 11088796"/>
              <a:gd name="connsiteY78" fmla="*/ 1987194 h 13491341"/>
              <a:gd name="connsiteX79" fmla="*/ 7356102 w 11088796"/>
              <a:gd name="connsiteY79" fmla="*/ 1797588 h 13491341"/>
              <a:gd name="connsiteX80" fmla="*/ 8626238 w 11088796"/>
              <a:gd name="connsiteY80" fmla="*/ 1077861 h 13491341"/>
              <a:gd name="connsiteX81" fmla="*/ 8867664 w 11088796"/>
              <a:gd name="connsiteY81" fmla="*/ 1161018 h 13491341"/>
              <a:gd name="connsiteX82" fmla="*/ 9942284 w 11088796"/>
              <a:gd name="connsiteY82" fmla="*/ 1979689 h 13491341"/>
              <a:gd name="connsiteX83" fmla="*/ 10009308 w 11088796"/>
              <a:gd name="connsiteY83" fmla="*/ 2604557 h 13491341"/>
              <a:gd name="connsiteX84" fmla="*/ 9370276 w 11088796"/>
              <a:gd name="connsiteY84" fmla="*/ 2730530 h 13491341"/>
              <a:gd name="connsiteX85" fmla="*/ 8295656 w 11088796"/>
              <a:gd name="connsiteY85" fmla="*/ 1911858 h 13491341"/>
              <a:gd name="connsiteX86" fmla="*/ 8250554 w 11088796"/>
              <a:gd name="connsiteY86" fmla="*/ 1264696 h 13491341"/>
              <a:gd name="connsiteX87" fmla="*/ 8626238 w 11088796"/>
              <a:gd name="connsiteY87" fmla="*/ 1077861 h 13491341"/>
              <a:gd name="connsiteX88" fmla="*/ 9447378 w 11088796"/>
              <a:gd name="connsiteY88" fmla="*/ 1 h 13491341"/>
              <a:gd name="connsiteX89" fmla="*/ 9689796 w 11088796"/>
              <a:gd name="connsiteY89" fmla="*/ 81858 h 13491341"/>
              <a:gd name="connsiteX90" fmla="*/ 10764416 w 11088796"/>
              <a:gd name="connsiteY90" fmla="*/ 900529 h 13491341"/>
              <a:gd name="connsiteX91" fmla="*/ 10812642 w 11088796"/>
              <a:gd name="connsiteY91" fmla="*/ 1550070 h 13491341"/>
              <a:gd name="connsiteX92" fmla="*/ 10192408 w 11088796"/>
              <a:gd name="connsiteY92" fmla="*/ 1651368 h 13491341"/>
              <a:gd name="connsiteX93" fmla="*/ 9117788 w 11088796"/>
              <a:gd name="connsiteY93" fmla="*/ 832697 h 13491341"/>
              <a:gd name="connsiteX94" fmla="*/ 9053888 w 11088796"/>
              <a:gd name="connsiteY94" fmla="*/ 210211 h 13491341"/>
              <a:gd name="connsiteX95" fmla="*/ 9447378 w 11088796"/>
              <a:gd name="connsiteY95" fmla="*/ 1 h 1349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088796" h="13491341">
                <a:moveTo>
                  <a:pt x="490691" y="11756903"/>
                </a:moveTo>
                <a:cubicBezTo>
                  <a:pt x="576640" y="11756478"/>
                  <a:pt x="661187" y="11782498"/>
                  <a:pt x="733817" y="11837830"/>
                </a:cubicBezTo>
                <a:cubicBezTo>
                  <a:pt x="733817" y="11837830"/>
                  <a:pt x="733817" y="11837830"/>
                  <a:pt x="1808437" y="12656501"/>
                </a:cubicBezTo>
                <a:cubicBezTo>
                  <a:pt x="2002119" y="12804053"/>
                  <a:pt x="2020477" y="13091014"/>
                  <a:pt x="1856663" y="13306044"/>
                </a:cubicBezTo>
                <a:cubicBezTo>
                  <a:pt x="1708962" y="13499922"/>
                  <a:pt x="1430112" y="13554893"/>
                  <a:pt x="1236430" y="13407341"/>
                </a:cubicBezTo>
                <a:cubicBezTo>
                  <a:pt x="1236430" y="13407341"/>
                  <a:pt x="1236430" y="13407341"/>
                  <a:pt x="161810" y="12588671"/>
                </a:cubicBezTo>
                <a:cubicBezTo>
                  <a:pt x="-31872" y="12441120"/>
                  <a:pt x="-49792" y="12160062"/>
                  <a:pt x="97910" y="11966183"/>
                </a:cubicBezTo>
                <a:cubicBezTo>
                  <a:pt x="200294" y="11831790"/>
                  <a:pt x="347442" y="11757613"/>
                  <a:pt x="490691" y="11756903"/>
                </a:cubicBezTo>
                <a:close/>
                <a:moveTo>
                  <a:pt x="1287637" y="10710803"/>
                </a:moveTo>
                <a:cubicBezTo>
                  <a:pt x="1369716" y="10715457"/>
                  <a:pt x="1451110" y="10745615"/>
                  <a:pt x="1523741" y="10800947"/>
                </a:cubicBezTo>
                <a:cubicBezTo>
                  <a:pt x="1523741" y="10800947"/>
                  <a:pt x="1523741" y="10800947"/>
                  <a:pt x="2598361" y="11619618"/>
                </a:cubicBezTo>
                <a:cubicBezTo>
                  <a:pt x="2792042" y="11767170"/>
                  <a:pt x="2832808" y="12024717"/>
                  <a:pt x="2667707" y="12241437"/>
                </a:cubicBezTo>
                <a:cubicBezTo>
                  <a:pt x="2521245" y="12433688"/>
                  <a:pt x="2243477" y="12487239"/>
                  <a:pt x="2049794" y="12339687"/>
                </a:cubicBezTo>
                <a:cubicBezTo>
                  <a:pt x="2049794" y="12339687"/>
                  <a:pt x="2049794" y="12339687"/>
                  <a:pt x="975175" y="11521017"/>
                </a:cubicBezTo>
                <a:cubicBezTo>
                  <a:pt x="781493" y="11373465"/>
                  <a:pt x="762492" y="11093830"/>
                  <a:pt x="908953" y="10901578"/>
                </a:cubicBezTo>
                <a:cubicBezTo>
                  <a:pt x="1012143" y="10766128"/>
                  <a:pt x="1150840" y="10703045"/>
                  <a:pt x="1287637" y="10710803"/>
                </a:cubicBezTo>
                <a:close/>
                <a:moveTo>
                  <a:pt x="1721569" y="9334566"/>
                </a:moveTo>
                <a:cubicBezTo>
                  <a:pt x="1803463" y="9333793"/>
                  <a:pt x="1882852" y="9356669"/>
                  <a:pt x="1947183" y="9405678"/>
                </a:cubicBezTo>
                <a:cubicBezTo>
                  <a:pt x="1947183" y="9405678"/>
                  <a:pt x="1947183" y="9405678"/>
                  <a:pt x="3834230" y="10843275"/>
                </a:cubicBezTo>
                <a:cubicBezTo>
                  <a:pt x="4005780" y="10973966"/>
                  <a:pt x="4026594" y="11257225"/>
                  <a:pt x="3878894" y="11451101"/>
                </a:cubicBezTo>
                <a:cubicBezTo>
                  <a:pt x="3712398" y="11669653"/>
                  <a:pt x="3433780" y="11724797"/>
                  <a:pt x="3262230" y="11594106"/>
                </a:cubicBezTo>
                <a:cubicBezTo>
                  <a:pt x="3262230" y="11594106"/>
                  <a:pt x="3262230" y="11594106"/>
                  <a:pt x="1375183" y="10156508"/>
                </a:cubicBezTo>
                <a:cubicBezTo>
                  <a:pt x="1203633" y="10025818"/>
                  <a:pt x="1182818" y="9742560"/>
                  <a:pt x="1349316" y="9524008"/>
                </a:cubicBezTo>
                <a:cubicBezTo>
                  <a:pt x="1441628" y="9402835"/>
                  <a:pt x="1585080" y="9335855"/>
                  <a:pt x="1721569" y="9334566"/>
                </a:cubicBezTo>
                <a:close/>
                <a:moveTo>
                  <a:pt x="2101387" y="7936576"/>
                </a:moveTo>
                <a:cubicBezTo>
                  <a:pt x="2186631" y="7938355"/>
                  <a:pt x="2271321" y="7965270"/>
                  <a:pt x="2344041" y="8020670"/>
                </a:cubicBezTo>
                <a:cubicBezTo>
                  <a:pt x="2344041" y="8020670"/>
                  <a:pt x="2344041" y="8020670"/>
                  <a:pt x="5052676" y="10084172"/>
                </a:cubicBezTo>
                <a:cubicBezTo>
                  <a:pt x="5246596" y="10231905"/>
                  <a:pt x="5267826" y="10515482"/>
                  <a:pt x="5120124" y="10709361"/>
                </a:cubicBezTo>
                <a:cubicBezTo>
                  <a:pt x="4953624" y="10927915"/>
                  <a:pt x="4674590" y="10982744"/>
                  <a:pt x="4480668" y="10835011"/>
                </a:cubicBezTo>
                <a:cubicBezTo>
                  <a:pt x="4480668" y="10835011"/>
                  <a:pt x="4480668" y="10835011"/>
                  <a:pt x="1772034" y="8771509"/>
                </a:cubicBezTo>
                <a:cubicBezTo>
                  <a:pt x="1578113" y="8623776"/>
                  <a:pt x="1556883" y="8340198"/>
                  <a:pt x="1723383" y="8121644"/>
                </a:cubicBezTo>
                <a:cubicBezTo>
                  <a:pt x="1815697" y="8000470"/>
                  <a:pt x="1959313" y="7933611"/>
                  <a:pt x="2101387" y="7936576"/>
                </a:cubicBezTo>
                <a:close/>
                <a:moveTo>
                  <a:pt x="1945410" y="6115309"/>
                </a:moveTo>
                <a:cubicBezTo>
                  <a:pt x="2031653" y="6115412"/>
                  <a:pt x="2116421" y="6141783"/>
                  <a:pt x="2188908" y="6197004"/>
                </a:cubicBezTo>
                <a:cubicBezTo>
                  <a:pt x="2188908" y="6197004"/>
                  <a:pt x="2188908" y="6197004"/>
                  <a:pt x="6859286" y="9755006"/>
                </a:cubicBezTo>
                <a:cubicBezTo>
                  <a:pt x="7052586" y="9902268"/>
                  <a:pt x="7052554" y="10173950"/>
                  <a:pt x="6889502" y="10387978"/>
                </a:cubicBezTo>
                <a:cubicBezTo>
                  <a:pt x="6742488" y="10580955"/>
                  <a:pt x="6480566" y="10653123"/>
                  <a:pt x="6287266" y="10505862"/>
                </a:cubicBezTo>
                <a:cubicBezTo>
                  <a:pt x="6287266" y="10505862"/>
                  <a:pt x="6287266" y="10505862"/>
                  <a:pt x="1616888" y="6947860"/>
                </a:cubicBezTo>
                <a:cubicBezTo>
                  <a:pt x="1423588" y="6800599"/>
                  <a:pt x="1404912" y="6514668"/>
                  <a:pt x="1551927" y="6321692"/>
                </a:cubicBezTo>
                <a:cubicBezTo>
                  <a:pt x="1653834" y="6187921"/>
                  <a:pt x="1801671" y="6115135"/>
                  <a:pt x="1945410" y="6115309"/>
                </a:cubicBezTo>
                <a:close/>
                <a:moveTo>
                  <a:pt x="1120711" y="3826332"/>
                </a:moveTo>
                <a:cubicBezTo>
                  <a:pt x="1205571" y="3828346"/>
                  <a:pt x="1289952" y="3855341"/>
                  <a:pt x="1362501" y="3910611"/>
                </a:cubicBezTo>
                <a:cubicBezTo>
                  <a:pt x="1362501" y="3910611"/>
                  <a:pt x="1362501" y="3910611"/>
                  <a:pt x="9297658" y="9955798"/>
                </a:cubicBezTo>
                <a:cubicBezTo>
                  <a:pt x="9491122" y="10103183"/>
                  <a:pt x="9491234" y="10368433"/>
                  <a:pt x="9344772" y="10560687"/>
                </a:cubicBezTo>
                <a:cubicBezTo>
                  <a:pt x="9179666" y="10777410"/>
                  <a:pt x="8942548" y="10823263"/>
                  <a:pt x="8749084" y="10675877"/>
                </a:cubicBezTo>
                <a:cubicBezTo>
                  <a:pt x="8749084" y="10675877"/>
                  <a:pt x="8749084" y="10675877"/>
                  <a:pt x="813928" y="4630689"/>
                </a:cubicBezTo>
                <a:cubicBezTo>
                  <a:pt x="620463" y="4483305"/>
                  <a:pt x="579867" y="4225882"/>
                  <a:pt x="744971" y="4009160"/>
                </a:cubicBezTo>
                <a:cubicBezTo>
                  <a:pt x="836511" y="3889001"/>
                  <a:pt x="979277" y="3822972"/>
                  <a:pt x="1120711" y="3826332"/>
                </a:cubicBezTo>
                <a:close/>
                <a:moveTo>
                  <a:pt x="4227254" y="2790686"/>
                </a:moveTo>
                <a:cubicBezTo>
                  <a:pt x="4310200" y="2788659"/>
                  <a:pt x="4389662" y="2811590"/>
                  <a:pt x="4454070" y="2860658"/>
                </a:cubicBezTo>
                <a:cubicBezTo>
                  <a:pt x="4454070" y="2860658"/>
                  <a:pt x="4454070" y="2860658"/>
                  <a:pt x="9475564" y="6686148"/>
                </a:cubicBezTo>
                <a:cubicBezTo>
                  <a:pt x="9647320" y="6816995"/>
                  <a:pt x="9671436" y="7102770"/>
                  <a:pt x="9504938" y="7321320"/>
                </a:cubicBezTo>
                <a:cubicBezTo>
                  <a:pt x="9357238" y="7515197"/>
                  <a:pt x="9075320" y="7567825"/>
                  <a:pt x="8903564" y="7436978"/>
                </a:cubicBezTo>
                <a:cubicBezTo>
                  <a:pt x="8903564" y="7436978"/>
                  <a:pt x="8903564" y="7436978"/>
                  <a:pt x="3882070" y="3611488"/>
                </a:cubicBezTo>
                <a:cubicBezTo>
                  <a:pt x="3710313" y="3480640"/>
                  <a:pt x="3689321" y="3197246"/>
                  <a:pt x="3837020" y="3003370"/>
                </a:cubicBezTo>
                <a:cubicBezTo>
                  <a:pt x="3941082" y="2866775"/>
                  <a:pt x="4089010" y="2794065"/>
                  <a:pt x="4227254" y="2790686"/>
                </a:cubicBezTo>
                <a:close/>
                <a:moveTo>
                  <a:pt x="5978286" y="2454748"/>
                </a:moveTo>
                <a:cubicBezTo>
                  <a:pt x="6060956" y="2459853"/>
                  <a:pt x="6142436" y="2490076"/>
                  <a:pt x="6213830" y="2544466"/>
                </a:cubicBezTo>
                <a:cubicBezTo>
                  <a:pt x="6213830" y="2544466"/>
                  <a:pt x="6213830" y="2544466"/>
                  <a:pt x="9303674" y="4898383"/>
                </a:cubicBezTo>
                <a:cubicBezTo>
                  <a:pt x="9497180" y="5045798"/>
                  <a:pt x="9515962" y="5286598"/>
                  <a:pt x="9350860" y="5503319"/>
                </a:cubicBezTo>
                <a:cubicBezTo>
                  <a:pt x="9204398" y="5695570"/>
                  <a:pt x="8948614" y="5765868"/>
                  <a:pt x="8755108" y="5618451"/>
                </a:cubicBezTo>
                <a:cubicBezTo>
                  <a:pt x="8755108" y="5618451"/>
                  <a:pt x="8755108" y="5618451"/>
                  <a:pt x="5665264" y="3264535"/>
                </a:cubicBezTo>
                <a:cubicBezTo>
                  <a:pt x="5474880" y="3119496"/>
                  <a:pt x="5449770" y="2835207"/>
                  <a:pt x="5596232" y="2642955"/>
                </a:cubicBezTo>
                <a:cubicBezTo>
                  <a:pt x="5699420" y="2507505"/>
                  <a:pt x="5840504" y="2446239"/>
                  <a:pt x="5978286" y="2454748"/>
                </a:cubicBezTo>
                <a:close/>
                <a:moveTo>
                  <a:pt x="1124504" y="2113497"/>
                </a:moveTo>
                <a:cubicBezTo>
                  <a:pt x="1210071" y="2114841"/>
                  <a:pt x="1294642" y="2141060"/>
                  <a:pt x="1366063" y="2195470"/>
                </a:cubicBezTo>
                <a:cubicBezTo>
                  <a:pt x="1366063" y="2195470"/>
                  <a:pt x="1366063" y="2195470"/>
                  <a:pt x="10938820" y="9488219"/>
                </a:cubicBezTo>
                <a:cubicBezTo>
                  <a:pt x="11132398" y="9635692"/>
                  <a:pt x="11129432" y="9905139"/>
                  <a:pt x="10982418" y="10098117"/>
                </a:cubicBezTo>
                <a:cubicBezTo>
                  <a:pt x="10819366" y="10312145"/>
                  <a:pt x="10560378" y="10386547"/>
                  <a:pt x="10366800" y="10239076"/>
                </a:cubicBezTo>
                <a:cubicBezTo>
                  <a:pt x="10366800" y="10239076"/>
                  <a:pt x="10366800" y="10239076"/>
                  <a:pt x="794043" y="2946327"/>
                </a:cubicBezTo>
                <a:cubicBezTo>
                  <a:pt x="603587" y="2801233"/>
                  <a:pt x="581575" y="2512756"/>
                  <a:pt x="744627" y="2298728"/>
                </a:cubicBezTo>
                <a:cubicBezTo>
                  <a:pt x="836511" y="2178117"/>
                  <a:pt x="981892" y="2111258"/>
                  <a:pt x="1124504" y="2113497"/>
                </a:cubicBezTo>
                <a:close/>
                <a:moveTo>
                  <a:pt x="7356102" y="1797588"/>
                </a:moveTo>
                <a:cubicBezTo>
                  <a:pt x="7437918" y="1796756"/>
                  <a:pt x="7517214" y="1819562"/>
                  <a:pt x="7581448" y="1868497"/>
                </a:cubicBezTo>
                <a:cubicBezTo>
                  <a:pt x="7581448" y="1868497"/>
                  <a:pt x="7581448" y="1868497"/>
                  <a:pt x="9593352" y="3401213"/>
                </a:cubicBezTo>
                <a:cubicBezTo>
                  <a:pt x="9764644" y="3531709"/>
                  <a:pt x="9785234" y="3814795"/>
                  <a:pt x="9637536" y="4008670"/>
                </a:cubicBezTo>
                <a:cubicBezTo>
                  <a:pt x="9471038" y="4227222"/>
                  <a:pt x="9192646" y="4282538"/>
                  <a:pt x="9021352" y="4152044"/>
                </a:cubicBezTo>
                <a:cubicBezTo>
                  <a:pt x="9021352" y="4152044"/>
                  <a:pt x="9021352" y="4152044"/>
                  <a:pt x="7009448" y="2619328"/>
                </a:cubicBezTo>
                <a:cubicBezTo>
                  <a:pt x="6838156" y="2488833"/>
                  <a:pt x="6817566" y="2205746"/>
                  <a:pt x="6984064" y="1987194"/>
                </a:cubicBezTo>
                <a:cubicBezTo>
                  <a:pt x="7076376" y="1866022"/>
                  <a:pt x="7219740" y="1798975"/>
                  <a:pt x="7356102" y="1797588"/>
                </a:cubicBezTo>
                <a:close/>
                <a:moveTo>
                  <a:pt x="8626238" y="1077861"/>
                </a:moveTo>
                <a:cubicBezTo>
                  <a:pt x="8710866" y="1079170"/>
                  <a:pt x="8795034" y="1105687"/>
                  <a:pt x="8867664" y="1161018"/>
                </a:cubicBezTo>
                <a:cubicBezTo>
                  <a:pt x="8867664" y="1161018"/>
                  <a:pt x="8867664" y="1161018"/>
                  <a:pt x="9942284" y="1979689"/>
                </a:cubicBezTo>
                <a:cubicBezTo>
                  <a:pt x="10135964" y="2127242"/>
                  <a:pt x="10157008" y="2410678"/>
                  <a:pt x="10009308" y="2604557"/>
                </a:cubicBezTo>
                <a:cubicBezTo>
                  <a:pt x="9842808" y="2823111"/>
                  <a:pt x="9563958" y="2878081"/>
                  <a:pt x="9370276" y="2730530"/>
                </a:cubicBezTo>
                <a:cubicBezTo>
                  <a:pt x="9370276" y="2730530"/>
                  <a:pt x="9370276" y="2730530"/>
                  <a:pt x="8295656" y="1911858"/>
                </a:cubicBezTo>
                <a:cubicBezTo>
                  <a:pt x="8101974" y="1764307"/>
                  <a:pt x="8084054" y="1483251"/>
                  <a:pt x="8250554" y="1264696"/>
                </a:cubicBezTo>
                <a:cubicBezTo>
                  <a:pt x="8342868" y="1143522"/>
                  <a:pt x="8485190" y="1075680"/>
                  <a:pt x="8626238" y="1077861"/>
                </a:cubicBezTo>
                <a:close/>
                <a:moveTo>
                  <a:pt x="9447378" y="1"/>
                </a:moveTo>
                <a:cubicBezTo>
                  <a:pt x="9532998" y="9"/>
                  <a:pt x="9617166" y="26526"/>
                  <a:pt x="9689796" y="81858"/>
                </a:cubicBezTo>
                <a:cubicBezTo>
                  <a:pt x="9689796" y="81858"/>
                  <a:pt x="9689796" y="81858"/>
                  <a:pt x="10764416" y="900529"/>
                </a:cubicBezTo>
                <a:cubicBezTo>
                  <a:pt x="10958096" y="1048080"/>
                  <a:pt x="10979140" y="1331516"/>
                  <a:pt x="10812642" y="1550070"/>
                </a:cubicBezTo>
                <a:cubicBezTo>
                  <a:pt x="10664940" y="1743949"/>
                  <a:pt x="10386090" y="1798919"/>
                  <a:pt x="10192408" y="1651368"/>
                </a:cubicBezTo>
                <a:cubicBezTo>
                  <a:pt x="10192408" y="1651368"/>
                  <a:pt x="10192408" y="1651368"/>
                  <a:pt x="9117788" y="832697"/>
                </a:cubicBezTo>
                <a:cubicBezTo>
                  <a:pt x="8924106" y="685146"/>
                  <a:pt x="8906186" y="404090"/>
                  <a:pt x="9053888" y="210211"/>
                </a:cubicBezTo>
                <a:cubicBezTo>
                  <a:pt x="9157950" y="73615"/>
                  <a:pt x="9304680" y="-11"/>
                  <a:pt x="9447378" y="1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420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7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4384000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5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" y="2"/>
            <a:ext cx="24383999" cy="1371599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71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073689" y="3558656"/>
            <a:ext cx="7078504" cy="80386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2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767664" y="2"/>
            <a:ext cx="10616336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89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2281898" y="4200708"/>
            <a:ext cx="4497749" cy="3927594"/>
          </a:xfrm>
          <a:custGeom>
            <a:avLst/>
            <a:gdLst>
              <a:gd name="connsiteX0" fmla="*/ 2522219 w 5044439"/>
              <a:gd name="connsiteY0" fmla="*/ 0 h 5851550"/>
              <a:gd name="connsiteX1" fmla="*/ 5044439 w 5044439"/>
              <a:gd name="connsiteY1" fmla="*/ 1261110 h 5851550"/>
              <a:gd name="connsiteX2" fmla="*/ 5044439 w 5044439"/>
              <a:gd name="connsiteY2" fmla="*/ 4590440 h 5851550"/>
              <a:gd name="connsiteX3" fmla="*/ 2522219 w 5044439"/>
              <a:gd name="connsiteY3" fmla="*/ 5851550 h 5851550"/>
              <a:gd name="connsiteX4" fmla="*/ 0 w 5044439"/>
              <a:gd name="connsiteY4" fmla="*/ 4590440 h 5851550"/>
              <a:gd name="connsiteX5" fmla="*/ 0 w 5044439"/>
              <a:gd name="connsiteY5" fmla="*/ 1261110 h 585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4439" h="5851550">
                <a:moveTo>
                  <a:pt x="2522219" y="0"/>
                </a:moveTo>
                <a:lnTo>
                  <a:pt x="5044439" y="1261110"/>
                </a:lnTo>
                <a:lnTo>
                  <a:pt x="5044439" y="4590440"/>
                </a:lnTo>
                <a:lnTo>
                  <a:pt x="2522219" y="5851550"/>
                </a:lnTo>
                <a:lnTo>
                  <a:pt x="0" y="4590440"/>
                </a:lnTo>
                <a:lnTo>
                  <a:pt x="0" y="1261110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601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0917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2192001" y="4844433"/>
            <a:ext cx="9590560" cy="529727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1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28427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15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0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ad_Martik-fe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3908131" y="2987773"/>
            <a:ext cx="6338381" cy="79527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70105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4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4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36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2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80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1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1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8"/>
          <p:cNvSpPr txBox="1"/>
          <p:nvPr userDrawn="1"/>
        </p:nvSpPr>
        <p:spPr>
          <a:xfrm>
            <a:off x="23114839" y="607071"/>
            <a:ext cx="810108" cy="615657"/>
          </a:xfrm>
          <a:prstGeom prst="rect">
            <a:avLst/>
          </a:prstGeom>
          <a:noFill/>
        </p:spPr>
        <p:txBody>
          <a:bodyPr wrap="none" lIns="182855" tIns="91428" rIns="182855" bIns="91428" rtlCol="0">
            <a:spAutoFit/>
          </a:bodyPr>
          <a:lstStyle/>
          <a:p>
            <a:pPr algn="ctr"/>
            <a:fld id="{260E2A6B-A809-4840-BF14-8648BC0BDF87}" type="slidenum">
              <a:rPr lang="id-ID" sz="2801" b="1" i="0" smtClean="0">
                <a:solidFill>
                  <a:schemeClr val="bg1"/>
                </a:solidFill>
                <a:latin typeface="Lato Bold" charset="0"/>
                <a:cs typeface="Lato Bold" charset="0"/>
              </a:rPr>
              <a:pPr algn="ctr"/>
              <a:t>‹#›</a:t>
            </a:fld>
            <a:endParaRPr lang="id-ID" sz="2801" b="1" i="0" dirty="0">
              <a:solidFill>
                <a:schemeClr val="bg1"/>
              </a:solidFill>
              <a:latin typeface="Lato Bold" charset="0"/>
              <a:cs typeface="Lato Bold" charset="0"/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23116176" y="457200"/>
            <a:ext cx="766660" cy="82932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5" tIns="45723" rIns="91445" bIns="45723" rtlCol="0" anchor="ctr"/>
          <a:lstStyle/>
          <a:p>
            <a:endParaRPr lang="en-US" sz="2667" dirty="0"/>
          </a:p>
        </p:txBody>
      </p:sp>
      <p:sp>
        <p:nvSpPr>
          <p:cNvPr id="9" name="pole tekstowe 8"/>
          <p:cNvSpPr txBox="1"/>
          <p:nvPr userDrawn="1"/>
        </p:nvSpPr>
        <p:spPr>
          <a:xfrm>
            <a:off x="23116175" y="617038"/>
            <a:ext cx="80743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CEE2C88-6C8F-484D-AF69-578F576B1F44}" type="slidenum">
              <a:rPr lang="en-US" sz="2667" smtClean="0">
                <a:solidFill>
                  <a:schemeClr val="bg1"/>
                </a:solidFill>
                <a:latin typeface="Lato" panose="020F0502020204030203" pitchFamily="34" charset="-18"/>
              </a:rPr>
              <a:pPr algn="ctr"/>
              <a:t>‹#›</a:t>
            </a:fld>
            <a:endParaRPr lang="en-US" sz="480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4836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0" r:id="rId15"/>
    <p:sldLayoutId id="2147484061" r:id="rId16"/>
    <p:sldLayoutId id="2147484062" r:id="rId17"/>
    <p:sldLayoutId id="2147484063" r:id="rId18"/>
    <p:sldLayoutId id="2147484064" r:id="rId19"/>
    <p:sldLayoutId id="2147483981" r:id="rId20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2968" y="4718312"/>
            <a:ext cx="9060557" cy="4279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604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CQRS</a:t>
            </a:r>
          </a:p>
          <a:p>
            <a:pPr algn="r"/>
            <a:r>
              <a:rPr lang="pl-PL" sz="13604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IN 4 STEPS</a:t>
            </a:r>
            <a:endParaRPr lang="en-US" sz="13604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443" y="-961697"/>
            <a:ext cx="9840089" cy="14713979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14575443" y="-1529256"/>
            <a:ext cx="9840089" cy="18288000"/>
          </a:xfrm>
          <a:prstGeom prst="rect">
            <a:avLst/>
          </a:prstGeom>
          <a:solidFill>
            <a:schemeClr val="accent5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800"/>
          </a:p>
        </p:txBody>
      </p:sp>
    </p:spTree>
    <p:extLst>
      <p:ext uri="{BB962C8B-B14F-4D97-AF65-F5344CB8AC3E}">
        <p14:creationId xmlns:p14="http://schemas.microsoft.com/office/powerpoint/2010/main" val="1843096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55" y="8754598"/>
            <a:ext cx="23144613" cy="415296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7" y="1711398"/>
            <a:ext cx="23172531" cy="418978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" name="Elipsa 4"/>
          <p:cNvSpPr/>
          <p:nvPr/>
        </p:nvSpPr>
        <p:spPr>
          <a:xfrm>
            <a:off x="496836" y="4536702"/>
            <a:ext cx="2795539" cy="14608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6" name="Elipsa 5"/>
          <p:cNvSpPr/>
          <p:nvPr/>
        </p:nvSpPr>
        <p:spPr>
          <a:xfrm>
            <a:off x="496837" y="11748208"/>
            <a:ext cx="2795539" cy="14608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70687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8417" y="2097073"/>
            <a:ext cx="9982220" cy="2308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201" b="1" dirty="0" err="1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Disadvantages</a:t>
            </a:r>
            <a:r>
              <a:rPr lang="pl-PL" sz="7201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 of </a:t>
            </a:r>
            <a:r>
              <a:rPr lang="pl-PL" sz="7201" b="1" dirty="0" err="1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this</a:t>
            </a:r>
            <a:r>
              <a:rPr lang="pl-PL" sz="7201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 </a:t>
            </a:r>
            <a:br>
              <a:rPr lang="pl-PL" sz="7201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pl-PL" sz="7201" b="1" dirty="0" err="1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approach</a:t>
            </a:r>
            <a:endParaRPr lang="en-US" sz="7201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1893" y="4951351"/>
            <a:ext cx="9707824" cy="6130931"/>
          </a:xfrm>
          <a:prstGeom prst="rect">
            <a:avLst/>
          </a:prstGeom>
          <a:noFill/>
        </p:spPr>
        <p:txBody>
          <a:bodyPr wrap="square" lIns="219476" tIns="109739" rIns="219476" bIns="109739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Lato" panose="020F0502020204030203" pitchFamily="34" charset="-18"/>
              </a:rPr>
              <a:t>Enormous controllers / services / helpers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2"/>
              </a:solidFill>
              <a:latin typeface="Lato" panose="020F0502020204030203" pitchFamily="34" charset="-18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Lato" panose="020F0502020204030203" pitchFamily="34" charset="-18"/>
              </a:rPr>
              <a:t>Classes are not following SRP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2"/>
              </a:solidFill>
              <a:latin typeface="Lato" panose="020F0502020204030203" pitchFamily="34" charset="-18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Lato" panose="020F0502020204030203" pitchFamily="34" charset="-18"/>
              </a:rPr>
              <a:t>Refactoring is really difficult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2"/>
              </a:solidFill>
              <a:latin typeface="Lato" panose="020F0502020204030203" pitchFamily="34" charset="-18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pl-PL" sz="4800" dirty="0" err="1">
                <a:solidFill>
                  <a:schemeClr val="tx2"/>
                </a:solidFill>
                <a:latin typeface="Lato" panose="020F0502020204030203" pitchFamily="34" charset="-18"/>
              </a:rPr>
              <a:t>Complexity</a:t>
            </a:r>
            <a:r>
              <a:rPr lang="pl-PL" sz="4800" dirty="0">
                <a:solidFill>
                  <a:schemeClr val="tx2"/>
                </a:solidFill>
                <a:latin typeface="Lato" panose="020F0502020204030203" pitchFamily="34" charset="-18"/>
              </a:rPr>
              <a:t> in </a:t>
            </a:r>
            <a:r>
              <a:rPr lang="pl-PL" sz="4800" dirty="0" err="1">
                <a:solidFill>
                  <a:schemeClr val="tx2"/>
                </a:solidFill>
                <a:latin typeface="Lato" panose="020F0502020204030203" pitchFamily="34" charset="-18"/>
              </a:rPr>
              <a:t>writing</a:t>
            </a:r>
            <a:r>
              <a:rPr lang="pl-PL" sz="4800" dirty="0">
                <a:solidFill>
                  <a:schemeClr val="tx2"/>
                </a:solidFill>
                <a:latin typeface="Lato" panose="020F0502020204030203" pitchFamily="34" charset="-18"/>
              </a:rPr>
              <a:t> unit </a:t>
            </a:r>
            <a:r>
              <a:rPr lang="pl-PL" sz="4800" dirty="0" err="1">
                <a:solidFill>
                  <a:schemeClr val="tx2"/>
                </a:solidFill>
                <a:latin typeface="Lato" panose="020F0502020204030203" pitchFamily="34" charset="-18"/>
              </a:rPr>
              <a:t>tests</a:t>
            </a:r>
            <a:endParaRPr lang="en-US" sz="4800" dirty="0">
              <a:solidFill>
                <a:schemeClr val="tx2"/>
              </a:solidFill>
              <a:latin typeface="Lato" panose="020F0502020204030203" pitchFamily="34" charset="-18"/>
            </a:endParaRPr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5" r="-3"/>
          <a:stretch/>
        </p:blipFill>
        <p:spPr/>
      </p:pic>
      <p:sp>
        <p:nvSpPr>
          <p:cNvPr id="6" name="Rectangle 66"/>
          <p:cNvSpPr/>
          <p:nvPr/>
        </p:nvSpPr>
        <p:spPr>
          <a:xfrm rot="16200000">
            <a:off x="846505" y="3205108"/>
            <a:ext cx="2157864" cy="9743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3" tIns="45684" rIns="91363" bIns="45684" rtlCol="0" anchor="ctr"/>
          <a:lstStyle/>
          <a:p>
            <a:pPr algn="ctr"/>
            <a:endParaRPr lang="en-US" sz="3601" dirty="0">
              <a:solidFill>
                <a:schemeClr val="accent2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50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144611"/>
            <a:ext cx="24384000" cy="4279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604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1</a:t>
            </a:r>
            <a:br>
              <a:rPr lang="pl-PL" sz="13604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pl-PL" sz="13604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COMMAND AND QUERIES</a:t>
            </a:r>
            <a:endParaRPr lang="en-US" sz="13604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54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 rot="5400000">
            <a:off x="1920740" y="3676100"/>
            <a:ext cx="5236792" cy="4514477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1" dirty="0">
              <a:solidFill>
                <a:schemeClr val="tx2"/>
              </a:solidFill>
              <a:latin typeface="Lato Light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809584" y="9068299"/>
            <a:ext cx="3509888" cy="69311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1" dirty="0">
              <a:solidFill>
                <a:schemeClr val="tx2"/>
              </a:solidFill>
              <a:latin typeface="Lato Light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55305" y="9168040"/>
            <a:ext cx="3012298" cy="52334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pl-PL" sz="2801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JIMMY BOGARD</a:t>
            </a:r>
            <a:endParaRPr lang="en-US" sz="2801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28563" y="4341121"/>
            <a:ext cx="15147608" cy="1385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402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CQRS IS A SIMPLE PATTERN</a:t>
            </a:r>
            <a:endParaRPr lang="en-US" sz="8402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295485" y="4009777"/>
            <a:ext cx="1193233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 txBox="1">
            <a:spLocks/>
          </p:cNvSpPr>
          <p:nvPr/>
        </p:nvSpPr>
        <p:spPr>
          <a:xfrm>
            <a:off x="8117024" y="6543852"/>
            <a:ext cx="14369691" cy="2497217"/>
          </a:xfrm>
          <a:prstGeom prst="rect">
            <a:avLst/>
          </a:prstGeom>
        </p:spPr>
        <p:txBody>
          <a:bodyPr vert="horz" wrap="square" lIns="217547" tIns="108773" rIns="217547" bIns="1087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4041"/>
              </a:lnSpc>
              <a:spcAft>
                <a:spcPts val="1600"/>
              </a:spcAft>
            </a:pPr>
            <a:r>
              <a:rPr lang="pl-PL" sz="5333" dirty="0">
                <a:latin typeface="Lato" panose="020F0502020204030203" pitchFamily="34" charset="-18"/>
              </a:rPr>
              <a:t>T</a:t>
            </a:r>
            <a:r>
              <a:rPr lang="en-US" sz="5333" dirty="0">
                <a:latin typeface="Lato" panose="020F0502020204030203" pitchFamily="34" charset="-18"/>
              </a:rPr>
              <a:t>wo objects for command/queries</a:t>
            </a:r>
            <a:endParaRPr lang="pl-PL" sz="5333" dirty="0">
              <a:latin typeface="Lato" panose="020F0502020204030203" pitchFamily="34" charset="-18"/>
            </a:endParaRPr>
          </a:p>
          <a:p>
            <a:pPr algn="just">
              <a:lnSpc>
                <a:spcPts val="4041"/>
              </a:lnSpc>
              <a:spcAft>
                <a:spcPts val="1600"/>
              </a:spcAft>
            </a:pPr>
            <a:r>
              <a:rPr lang="en-US" sz="5333" dirty="0">
                <a:latin typeface="Lato" panose="020F0502020204030203" pitchFamily="34" charset="-18"/>
              </a:rPr>
              <a:t>where once there was one</a:t>
            </a:r>
            <a:endParaRPr lang="pl-PL" sz="5333" dirty="0">
              <a:latin typeface="Lato" panose="020F0502020204030203" pitchFamily="34" charset="-18"/>
            </a:endParaRPr>
          </a:p>
          <a:p>
            <a:pPr algn="just">
              <a:lnSpc>
                <a:spcPts val="4041"/>
              </a:lnSpc>
            </a:pPr>
            <a:endParaRPr lang="en-US" sz="5333" dirty="0">
              <a:latin typeface="Lato" panose="020F0502020204030203" pitchFamily="34" charset="-18"/>
              <a:ea typeface="Lato Light" charset="0"/>
              <a:cs typeface="Lato Light" charset="0"/>
            </a:endParaRPr>
          </a:p>
        </p:txBody>
      </p:sp>
      <p:pic>
        <p:nvPicPr>
          <p:cNvPr id="2" name="Symbol zastępczy obrazu 1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70" b="-8823"/>
          <a:stretch/>
        </p:blipFill>
        <p:spPr>
          <a:xfrm>
            <a:off x="2312579" y="3314700"/>
            <a:ext cx="4497749" cy="5200650"/>
          </a:xfrm>
        </p:spPr>
      </p:pic>
      <p:sp>
        <p:nvSpPr>
          <p:cNvPr id="4" name="Prostokąt 3"/>
          <p:cNvSpPr/>
          <p:nvPr/>
        </p:nvSpPr>
        <p:spPr>
          <a:xfrm>
            <a:off x="0" y="12969122"/>
            <a:ext cx="2438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/>
              <a:t>https://lostechies.com/jimmybogard/2015/05/05/cqrs-with-mediatr-and-automapper/</a:t>
            </a:r>
          </a:p>
        </p:txBody>
      </p:sp>
    </p:spTree>
    <p:extLst>
      <p:ext uri="{BB962C8B-B14F-4D97-AF65-F5344CB8AC3E}">
        <p14:creationId xmlns:p14="http://schemas.microsoft.com/office/powerpoint/2010/main" val="225328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34"/>
          <p:cNvSpPr/>
          <p:nvPr/>
        </p:nvSpPr>
        <p:spPr>
          <a:xfrm>
            <a:off x="9876207" y="4977117"/>
            <a:ext cx="3638395" cy="2855999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3733" dirty="0">
                <a:latin typeface="Lato Light"/>
              </a:rPr>
              <a:t>WRITE</a:t>
            </a:r>
          </a:p>
          <a:p>
            <a:pPr algn="ctr"/>
            <a:r>
              <a:rPr lang="en-US" sz="3733" dirty="0">
                <a:latin typeface="Lato Light"/>
              </a:rPr>
              <a:t>SERVICES</a:t>
            </a:r>
            <a:endParaRPr lang="bg-BG" sz="3733" dirty="0">
              <a:latin typeface="Lato Light"/>
            </a:endParaRPr>
          </a:p>
        </p:txBody>
      </p:sp>
      <p:sp>
        <p:nvSpPr>
          <p:cNvPr id="14" name="Rounded Rectangle 34"/>
          <p:cNvSpPr/>
          <p:nvPr/>
        </p:nvSpPr>
        <p:spPr>
          <a:xfrm>
            <a:off x="9848640" y="9106479"/>
            <a:ext cx="3638395" cy="2957240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3733" dirty="0">
                <a:latin typeface="Lato Light"/>
              </a:rPr>
              <a:t>READ</a:t>
            </a:r>
          </a:p>
          <a:p>
            <a:pPr algn="ctr"/>
            <a:r>
              <a:rPr lang="en-US" sz="3733" dirty="0">
                <a:latin typeface="Lato Light"/>
              </a:rPr>
              <a:t>SERVICES</a:t>
            </a:r>
            <a:endParaRPr lang="bg-BG" sz="3733" dirty="0">
              <a:latin typeface="Lato Light"/>
            </a:endParaRPr>
          </a:p>
        </p:txBody>
      </p:sp>
      <p:sp>
        <p:nvSpPr>
          <p:cNvPr id="36" name="Prostokąt zaokrąglony 35"/>
          <p:cNvSpPr/>
          <p:nvPr/>
        </p:nvSpPr>
        <p:spPr>
          <a:xfrm>
            <a:off x="8573117" y="3227444"/>
            <a:ext cx="10876933" cy="10145778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800"/>
          </a:p>
        </p:txBody>
      </p:sp>
      <p:sp>
        <p:nvSpPr>
          <p:cNvPr id="37" name="Prostokąt zaokrąglony 36"/>
          <p:cNvSpPr/>
          <p:nvPr/>
        </p:nvSpPr>
        <p:spPr>
          <a:xfrm>
            <a:off x="20970719" y="3253282"/>
            <a:ext cx="2689235" cy="10145778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UI</a:t>
            </a:r>
            <a:endParaRPr lang="pl-PL" sz="4800" dirty="0">
              <a:solidFill>
                <a:schemeClr val="tx1"/>
              </a:solidFill>
            </a:endParaRPr>
          </a:p>
        </p:txBody>
      </p:sp>
      <p:sp>
        <p:nvSpPr>
          <p:cNvPr id="39" name="Rounded Rectangle 34"/>
          <p:cNvSpPr/>
          <p:nvPr/>
        </p:nvSpPr>
        <p:spPr>
          <a:xfrm rot="5400000">
            <a:off x="13798445" y="7697877"/>
            <a:ext cx="6762205" cy="1827990"/>
          </a:xfrm>
          <a:prstGeom prst="roundRect">
            <a:avLst>
              <a:gd name="adj" fmla="val 72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3733" dirty="0">
                <a:latin typeface="Lato Light"/>
              </a:rPr>
              <a:t>CONTROLLERS</a:t>
            </a:r>
            <a:endParaRPr lang="bg-BG" sz="3733" dirty="0">
              <a:latin typeface="Lato Light"/>
            </a:endParaRPr>
          </a:p>
        </p:txBody>
      </p:sp>
      <p:cxnSp>
        <p:nvCxnSpPr>
          <p:cNvPr id="41" name="Łącznik prosty ze strzałką 40"/>
          <p:cNvCxnSpPr/>
          <p:nvPr/>
        </p:nvCxnSpPr>
        <p:spPr>
          <a:xfrm flipH="1">
            <a:off x="18658014" y="6401416"/>
            <a:ext cx="2906586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/>
          <p:nvPr/>
        </p:nvCxnSpPr>
        <p:spPr>
          <a:xfrm>
            <a:off x="7067898" y="10555659"/>
            <a:ext cx="2126815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 flipH="1">
            <a:off x="6972997" y="6441257"/>
            <a:ext cx="2316618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/>
          <p:nvPr/>
        </p:nvCxnSpPr>
        <p:spPr>
          <a:xfrm flipH="1">
            <a:off x="13907007" y="6441256"/>
            <a:ext cx="1953035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ole tekstowe 45"/>
          <p:cNvSpPr txBox="1"/>
          <p:nvPr/>
        </p:nvSpPr>
        <p:spPr>
          <a:xfrm>
            <a:off x="13627845" y="3604594"/>
            <a:ext cx="1245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APP</a:t>
            </a:r>
            <a:endParaRPr lang="pl-PL" sz="4800" dirty="0">
              <a:solidFill>
                <a:schemeClr val="tx2"/>
              </a:solidFill>
            </a:endParaRPr>
          </a:p>
        </p:txBody>
      </p:sp>
      <p:sp>
        <p:nvSpPr>
          <p:cNvPr id="47" name="TextBox 2"/>
          <p:cNvSpPr txBox="1"/>
          <p:nvPr/>
        </p:nvSpPr>
        <p:spPr>
          <a:xfrm>
            <a:off x="773451" y="543071"/>
            <a:ext cx="223178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600"/>
              </a:spcAft>
            </a:pPr>
            <a:r>
              <a:rPr lang="en-US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Read / write services</a:t>
            </a:r>
          </a:p>
        </p:txBody>
      </p:sp>
      <p:pic>
        <p:nvPicPr>
          <p:cNvPr id="48" name="Obraz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40" y="4358978"/>
            <a:ext cx="7516787" cy="7516787"/>
          </a:xfrm>
          <a:prstGeom prst="rect">
            <a:avLst/>
          </a:prstGeom>
        </p:spPr>
      </p:pic>
      <p:cxnSp>
        <p:nvCxnSpPr>
          <p:cNvPr id="50" name="Łącznik prosty ze strzałką 49"/>
          <p:cNvCxnSpPr/>
          <p:nvPr/>
        </p:nvCxnSpPr>
        <p:spPr>
          <a:xfrm flipV="1">
            <a:off x="18757091" y="10627324"/>
            <a:ext cx="2906587" cy="1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ze strzałką 50"/>
          <p:cNvCxnSpPr/>
          <p:nvPr/>
        </p:nvCxnSpPr>
        <p:spPr>
          <a:xfrm flipV="1">
            <a:off x="13912252" y="10566511"/>
            <a:ext cx="1955651" cy="1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48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rostokąt zaokrąglony 35"/>
          <p:cNvSpPr/>
          <p:nvPr/>
        </p:nvSpPr>
        <p:spPr>
          <a:xfrm>
            <a:off x="8573117" y="3227444"/>
            <a:ext cx="10876933" cy="10145778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800"/>
          </a:p>
        </p:txBody>
      </p:sp>
      <p:sp>
        <p:nvSpPr>
          <p:cNvPr id="37" name="Prostokąt zaokrąglony 36"/>
          <p:cNvSpPr/>
          <p:nvPr/>
        </p:nvSpPr>
        <p:spPr>
          <a:xfrm>
            <a:off x="20970719" y="3253282"/>
            <a:ext cx="2689235" cy="10145778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UI</a:t>
            </a:r>
            <a:endParaRPr lang="pl-PL" sz="4800" dirty="0">
              <a:solidFill>
                <a:schemeClr val="tx1"/>
              </a:solidFill>
            </a:endParaRPr>
          </a:p>
        </p:txBody>
      </p:sp>
      <p:cxnSp>
        <p:nvCxnSpPr>
          <p:cNvPr id="38" name="Łącznik prosty ze strzałką 37"/>
          <p:cNvCxnSpPr/>
          <p:nvPr/>
        </p:nvCxnSpPr>
        <p:spPr>
          <a:xfrm flipV="1">
            <a:off x="18757091" y="10627324"/>
            <a:ext cx="2906587" cy="1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4"/>
          <p:cNvSpPr/>
          <p:nvPr/>
        </p:nvSpPr>
        <p:spPr>
          <a:xfrm rot="5400000">
            <a:off x="13798445" y="7697877"/>
            <a:ext cx="6762205" cy="1827990"/>
          </a:xfrm>
          <a:prstGeom prst="roundRect">
            <a:avLst>
              <a:gd name="adj" fmla="val 72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3733" dirty="0">
                <a:latin typeface="Lato Light"/>
              </a:rPr>
              <a:t>CONTROLLERS</a:t>
            </a:r>
            <a:endParaRPr lang="bg-BG" sz="3733" dirty="0">
              <a:latin typeface="Lato Light"/>
            </a:endParaRPr>
          </a:p>
        </p:txBody>
      </p:sp>
      <p:cxnSp>
        <p:nvCxnSpPr>
          <p:cNvPr id="41" name="Łącznik prosty ze strzałką 40"/>
          <p:cNvCxnSpPr/>
          <p:nvPr/>
        </p:nvCxnSpPr>
        <p:spPr>
          <a:xfrm flipH="1">
            <a:off x="18658014" y="6401416"/>
            <a:ext cx="2906586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/>
          <p:nvPr/>
        </p:nvCxnSpPr>
        <p:spPr>
          <a:xfrm flipV="1">
            <a:off x="13912252" y="10566511"/>
            <a:ext cx="1955651" cy="1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/>
          <p:nvPr/>
        </p:nvCxnSpPr>
        <p:spPr>
          <a:xfrm>
            <a:off x="7067898" y="10555659"/>
            <a:ext cx="2126815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 flipH="1">
            <a:off x="6972997" y="6441257"/>
            <a:ext cx="2316618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/>
          <p:nvPr/>
        </p:nvCxnSpPr>
        <p:spPr>
          <a:xfrm flipH="1">
            <a:off x="13907007" y="6441256"/>
            <a:ext cx="1953035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ole tekstowe 45"/>
          <p:cNvSpPr txBox="1"/>
          <p:nvPr/>
        </p:nvSpPr>
        <p:spPr>
          <a:xfrm>
            <a:off x="13627845" y="3604594"/>
            <a:ext cx="1245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APP</a:t>
            </a:r>
            <a:endParaRPr lang="pl-PL" sz="4800" dirty="0">
              <a:solidFill>
                <a:schemeClr val="tx2"/>
              </a:solidFill>
            </a:endParaRPr>
          </a:p>
        </p:txBody>
      </p:sp>
      <p:sp>
        <p:nvSpPr>
          <p:cNvPr id="47" name="TextBox 2"/>
          <p:cNvSpPr txBox="1"/>
          <p:nvPr/>
        </p:nvSpPr>
        <p:spPr>
          <a:xfrm>
            <a:off x="773451" y="543071"/>
            <a:ext cx="223178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600"/>
              </a:spcAft>
            </a:pPr>
            <a:r>
              <a:rPr lang="en-US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Command / query handlers</a:t>
            </a:r>
          </a:p>
        </p:txBody>
      </p:sp>
      <p:pic>
        <p:nvPicPr>
          <p:cNvPr id="48" name="Obraz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40" y="4358978"/>
            <a:ext cx="7516787" cy="7516787"/>
          </a:xfrm>
          <a:prstGeom prst="rect">
            <a:avLst/>
          </a:prstGeom>
        </p:spPr>
      </p:pic>
      <p:sp>
        <p:nvSpPr>
          <p:cNvPr id="16" name="Rounded Rectangle 34"/>
          <p:cNvSpPr/>
          <p:nvPr/>
        </p:nvSpPr>
        <p:spPr>
          <a:xfrm>
            <a:off x="9834552" y="4893496"/>
            <a:ext cx="3638395" cy="716985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Command Handler</a:t>
            </a:r>
            <a:endParaRPr lang="bg-BG" sz="2667" dirty="0">
              <a:latin typeface="Lato Light"/>
            </a:endParaRPr>
          </a:p>
        </p:txBody>
      </p:sp>
      <p:sp>
        <p:nvSpPr>
          <p:cNvPr id="17" name="Rounded Rectangle 34"/>
          <p:cNvSpPr/>
          <p:nvPr/>
        </p:nvSpPr>
        <p:spPr>
          <a:xfrm>
            <a:off x="9820022" y="5697008"/>
            <a:ext cx="3638395" cy="716985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Command Handler</a:t>
            </a:r>
            <a:endParaRPr lang="bg-BG" sz="2667" dirty="0">
              <a:latin typeface="Lato Light"/>
            </a:endParaRPr>
          </a:p>
        </p:txBody>
      </p:sp>
      <p:sp>
        <p:nvSpPr>
          <p:cNvPr id="18" name="Rounded Rectangle 34"/>
          <p:cNvSpPr/>
          <p:nvPr/>
        </p:nvSpPr>
        <p:spPr>
          <a:xfrm>
            <a:off x="9820022" y="6514300"/>
            <a:ext cx="3638395" cy="716985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Command Handler</a:t>
            </a:r>
            <a:endParaRPr lang="bg-BG" sz="2667" dirty="0">
              <a:latin typeface="Lato Light"/>
            </a:endParaRPr>
          </a:p>
        </p:txBody>
      </p:sp>
      <p:sp>
        <p:nvSpPr>
          <p:cNvPr id="19" name="Rounded Rectangle 34"/>
          <p:cNvSpPr/>
          <p:nvPr/>
        </p:nvSpPr>
        <p:spPr>
          <a:xfrm>
            <a:off x="9820022" y="7337265"/>
            <a:ext cx="3638395" cy="716985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Command Handler</a:t>
            </a:r>
            <a:endParaRPr lang="bg-BG" sz="2667" dirty="0">
              <a:latin typeface="Lato Light"/>
            </a:endParaRPr>
          </a:p>
        </p:txBody>
      </p:sp>
      <p:sp>
        <p:nvSpPr>
          <p:cNvPr id="20" name="Rounded Rectangle 34"/>
          <p:cNvSpPr/>
          <p:nvPr/>
        </p:nvSpPr>
        <p:spPr>
          <a:xfrm>
            <a:off x="9766536" y="9005205"/>
            <a:ext cx="3638395" cy="716985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Query Handler</a:t>
            </a:r>
            <a:endParaRPr lang="bg-BG" sz="2667" dirty="0">
              <a:latin typeface="Lato Light"/>
            </a:endParaRPr>
          </a:p>
        </p:txBody>
      </p:sp>
      <p:sp>
        <p:nvSpPr>
          <p:cNvPr id="21" name="Rounded Rectangle 34"/>
          <p:cNvSpPr/>
          <p:nvPr/>
        </p:nvSpPr>
        <p:spPr>
          <a:xfrm>
            <a:off x="9766536" y="9815285"/>
            <a:ext cx="3638395" cy="716985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Query Handler</a:t>
            </a:r>
            <a:endParaRPr lang="bg-BG" sz="2667" dirty="0">
              <a:latin typeface="Lato Light"/>
            </a:endParaRPr>
          </a:p>
        </p:txBody>
      </p:sp>
      <p:sp>
        <p:nvSpPr>
          <p:cNvPr id="22" name="Rounded Rectangle 34"/>
          <p:cNvSpPr/>
          <p:nvPr/>
        </p:nvSpPr>
        <p:spPr>
          <a:xfrm>
            <a:off x="9752006" y="10625365"/>
            <a:ext cx="3638395" cy="716985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Query Handler</a:t>
            </a:r>
            <a:endParaRPr lang="bg-BG" sz="2667" dirty="0">
              <a:latin typeface="Lato Light"/>
            </a:endParaRPr>
          </a:p>
        </p:txBody>
      </p:sp>
      <p:sp>
        <p:nvSpPr>
          <p:cNvPr id="23" name="Rounded Rectangle 34"/>
          <p:cNvSpPr/>
          <p:nvPr/>
        </p:nvSpPr>
        <p:spPr>
          <a:xfrm>
            <a:off x="9752006" y="11435445"/>
            <a:ext cx="3638395" cy="716985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Query Handler</a:t>
            </a:r>
            <a:endParaRPr lang="bg-BG" sz="2667" dirty="0"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73088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4"/>
          <p:cNvSpPr/>
          <p:nvPr/>
        </p:nvSpPr>
        <p:spPr>
          <a:xfrm>
            <a:off x="7655398" y="6754712"/>
            <a:ext cx="6115545" cy="1956376"/>
          </a:xfrm>
          <a:prstGeom prst="roundRect">
            <a:avLst>
              <a:gd name="adj" fmla="val 72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8" name="Rectangle 35"/>
          <p:cNvSpPr/>
          <p:nvPr/>
        </p:nvSpPr>
        <p:spPr>
          <a:xfrm>
            <a:off x="7952407" y="7271230"/>
            <a:ext cx="5622395" cy="923340"/>
          </a:xfrm>
          <a:prstGeom prst="rect">
            <a:avLst/>
          </a:prstGeom>
          <a:noFill/>
        </p:spPr>
        <p:txBody>
          <a:bodyPr wrap="none" lIns="182891" tIns="91445" rIns="182891" bIns="91445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Lato Regular"/>
                <a:cs typeface="Lato Regular"/>
              </a:rPr>
              <a:t>ProductsController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cxnSp>
        <p:nvCxnSpPr>
          <p:cNvPr id="14" name="Łącznik prosty ze strzałką 13"/>
          <p:cNvCxnSpPr>
            <a:cxnSpLocks/>
          </p:cNvCxnSpPr>
          <p:nvPr/>
        </p:nvCxnSpPr>
        <p:spPr>
          <a:xfrm flipV="1">
            <a:off x="15177665" y="5721728"/>
            <a:ext cx="2439865" cy="1176712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>
            <a:cxnSpLocks/>
          </p:cNvCxnSpPr>
          <p:nvPr/>
        </p:nvCxnSpPr>
        <p:spPr>
          <a:xfrm>
            <a:off x="15177665" y="8470017"/>
            <a:ext cx="2439865" cy="995105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34"/>
          <p:cNvSpPr/>
          <p:nvPr/>
        </p:nvSpPr>
        <p:spPr>
          <a:xfrm>
            <a:off x="18004383" y="4651027"/>
            <a:ext cx="5781436" cy="2103685"/>
          </a:xfrm>
          <a:prstGeom prst="roundRect">
            <a:avLst>
              <a:gd name="adj" fmla="val 72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18" name="Rectangle 35"/>
          <p:cNvSpPr/>
          <p:nvPr/>
        </p:nvSpPr>
        <p:spPr>
          <a:xfrm>
            <a:off x="18753960" y="4890725"/>
            <a:ext cx="4282284" cy="1662004"/>
          </a:xfrm>
          <a:prstGeom prst="rect">
            <a:avLst/>
          </a:prstGeom>
          <a:noFill/>
        </p:spPr>
        <p:txBody>
          <a:bodyPr wrap="none" lIns="182891" tIns="91445" rIns="182891" bIns="91445">
            <a:spAutoFit/>
          </a:bodyPr>
          <a:lstStyle/>
          <a:p>
            <a:pPr algn="ctr"/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GetProducts</a:t>
            </a:r>
            <a:br>
              <a:rPr lang="pl-PL" sz="4800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QueryHandler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9" name="Rounded Rectangle 34"/>
          <p:cNvSpPr/>
          <p:nvPr/>
        </p:nvSpPr>
        <p:spPr>
          <a:xfrm>
            <a:off x="18003887" y="8128039"/>
            <a:ext cx="5885692" cy="2674165"/>
          </a:xfrm>
          <a:prstGeom prst="roundRect">
            <a:avLst>
              <a:gd name="adj" fmla="val 726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20" name="Rectangle 35"/>
          <p:cNvSpPr/>
          <p:nvPr/>
        </p:nvSpPr>
        <p:spPr>
          <a:xfrm>
            <a:off x="18330332" y="8238459"/>
            <a:ext cx="5337060" cy="2400667"/>
          </a:xfrm>
          <a:prstGeom prst="rect">
            <a:avLst/>
          </a:prstGeom>
          <a:noFill/>
        </p:spPr>
        <p:txBody>
          <a:bodyPr wrap="none" lIns="182891" tIns="91445" rIns="182891" bIns="91445">
            <a:spAutoFit/>
          </a:bodyPr>
          <a:lstStyle/>
          <a:p>
            <a:pPr algn="ctr"/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ChangeProduct</a:t>
            </a:r>
            <a:br>
              <a:rPr lang="pl-PL" sz="4800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FieldValue</a:t>
            </a:r>
            <a:br>
              <a:rPr lang="pl-PL" sz="4800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CommandHandler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1" name="Rounded Rectangle 34"/>
          <p:cNvSpPr/>
          <p:nvPr/>
        </p:nvSpPr>
        <p:spPr>
          <a:xfrm rot="5400000">
            <a:off x="12484833" y="7234718"/>
            <a:ext cx="3363731" cy="1076065"/>
          </a:xfrm>
          <a:prstGeom prst="roundRect">
            <a:avLst>
              <a:gd name="adj" fmla="val 7260"/>
            </a:avLst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12" name="Rectangle 35"/>
          <p:cNvSpPr/>
          <p:nvPr/>
        </p:nvSpPr>
        <p:spPr>
          <a:xfrm rot="5400000">
            <a:off x="12813162" y="7374832"/>
            <a:ext cx="2892481" cy="923340"/>
          </a:xfrm>
          <a:prstGeom prst="rect">
            <a:avLst/>
          </a:prstGeom>
          <a:noFill/>
        </p:spPr>
        <p:txBody>
          <a:bodyPr wrap="none" lIns="182891" tIns="91445" rIns="182891" bIns="91445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Lato Regular"/>
                <a:cs typeface="Lato Regular"/>
              </a:rPr>
              <a:t>Mediator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3" name="Rounded Rectangle 34">
            <a:extLst>
              <a:ext uri="{FF2B5EF4-FFF2-40B4-BE49-F238E27FC236}">
                <a16:creationId xmlns:a16="http://schemas.microsoft.com/office/drawing/2014/main" id="{79536F32-7665-4DC3-A938-C8FE220B616A}"/>
              </a:ext>
            </a:extLst>
          </p:cNvPr>
          <p:cNvSpPr/>
          <p:nvPr/>
        </p:nvSpPr>
        <p:spPr>
          <a:xfrm>
            <a:off x="724279" y="5339155"/>
            <a:ext cx="3965439" cy="1594576"/>
          </a:xfrm>
          <a:prstGeom prst="roundRect">
            <a:avLst>
              <a:gd name="adj" fmla="val 72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200" dirty="0">
              <a:latin typeface="Lato Light"/>
            </a:endParaRPr>
          </a:p>
        </p:txBody>
      </p:sp>
      <p:sp>
        <p:nvSpPr>
          <p:cNvPr id="15" name="Rectangle 35">
            <a:extLst>
              <a:ext uri="{FF2B5EF4-FFF2-40B4-BE49-F238E27FC236}">
                <a16:creationId xmlns:a16="http://schemas.microsoft.com/office/drawing/2014/main" id="{8D146900-3B6D-4708-A5AE-8D075C55B9E7}"/>
              </a:ext>
            </a:extLst>
          </p:cNvPr>
          <p:cNvSpPr/>
          <p:nvPr/>
        </p:nvSpPr>
        <p:spPr>
          <a:xfrm>
            <a:off x="571953" y="5435746"/>
            <a:ext cx="4014611" cy="1497984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267" dirty="0" err="1">
                <a:solidFill>
                  <a:schemeClr val="bg1"/>
                </a:solidFill>
                <a:latin typeface="Lato Regular"/>
                <a:cs typeface="Lato Regular"/>
              </a:rPr>
              <a:t>GetProducts</a:t>
            </a:r>
            <a:endParaRPr lang="en-US" sz="4267" dirty="0">
              <a:solidFill>
                <a:schemeClr val="bg1"/>
              </a:solidFill>
              <a:latin typeface="Lato Regular"/>
              <a:cs typeface="Lato Regular"/>
            </a:endParaRPr>
          </a:p>
          <a:p>
            <a:pPr algn="ctr"/>
            <a:r>
              <a:rPr lang="en-US" sz="4267" dirty="0">
                <a:solidFill>
                  <a:schemeClr val="bg1"/>
                </a:solidFill>
                <a:latin typeface="Lato Regular"/>
                <a:cs typeface="Lato Regular"/>
              </a:rPr>
              <a:t>Query</a:t>
            </a:r>
            <a:endParaRPr lang="bg-BG" sz="4267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2" name="Rounded Rectangle 34">
            <a:extLst>
              <a:ext uri="{FF2B5EF4-FFF2-40B4-BE49-F238E27FC236}">
                <a16:creationId xmlns:a16="http://schemas.microsoft.com/office/drawing/2014/main" id="{F83568C7-EC31-4EC6-9E8C-707C5A1BD025}"/>
              </a:ext>
            </a:extLst>
          </p:cNvPr>
          <p:cNvSpPr/>
          <p:nvPr/>
        </p:nvSpPr>
        <p:spPr>
          <a:xfrm>
            <a:off x="571953" y="8608992"/>
            <a:ext cx="4255435" cy="2367361"/>
          </a:xfrm>
          <a:prstGeom prst="roundRect">
            <a:avLst>
              <a:gd name="adj" fmla="val 726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200" dirty="0">
              <a:latin typeface="Lato Light"/>
            </a:endParaRPr>
          </a:p>
        </p:txBody>
      </p:sp>
      <p:sp>
        <p:nvSpPr>
          <p:cNvPr id="23" name="Rectangle 35">
            <a:extLst>
              <a:ext uri="{FF2B5EF4-FFF2-40B4-BE49-F238E27FC236}">
                <a16:creationId xmlns:a16="http://schemas.microsoft.com/office/drawing/2014/main" id="{26897A52-CD09-46D1-B656-033C7317A945}"/>
              </a:ext>
            </a:extLst>
          </p:cNvPr>
          <p:cNvSpPr/>
          <p:nvPr/>
        </p:nvSpPr>
        <p:spPr>
          <a:xfrm>
            <a:off x="571953" y="8725123"/>
            <a:ext cx="4255435" cy="2154639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267" dirty="0" err="1">
                <a:solidFill>
                  <a:schemeClr val="bg1"/>
                </a:solidFill>
                <a:latin typeface="Lato Regular"/>
                <a:cs typeface="Lato Regular"/>
              </a:rPr>
              <a:t>ChangeProduct</a:t>
            </a:r>
            <a:br>
              <a:rPr lang="pl-PL" sz="4267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pl-PL" sz="4267" dirty="0" err="1">
                <a:solidFill>
                  <a:schemeClr val="bg1"/>
                </a:solidFill>
                <a:latin typeface="Lato Regular"/>
                <a:cs typeface="Lato Regular"/>
              </a:rPr>
              <a:t>FieldValue</a:t>
            </a:r>
            <a:endParaRPr lang="en-US" sz="4267" dirty="0">
              <a:solidFill>
                <a:schemeClr val="bg1"/>
              </a:solidFill>
              <a:latin typeface="Lato Regular"/>
              <a:cs typeface="Lato Regular"/>
            </a:endParaRPr>
          </a:p>
          <a:p>
            <a:pPr algn="ctr"/>
            <a:r>
              <a:rPr lang="pl-PL" sz="4267" dirty="0">
                <a:solidFill>
                  <a:schemeClr val="bg1"/>
                </a:solidFill>
                <a:latin typeface="Lato Regular"/>
                <a:cs typeface="Lato Regular"/>
              </a:rPr>
              <a:t>Command</a:t>
            </a:r>
            <a:endParaRPr lang="bg-BG" sz="4267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cxnSp>
        <p:nvCxnSpPr>
          <p:cNvPr id="24" name="Łącznik prosty ze strzałką 13">
            <a:extLst>
              <a:ext uri="{FF2B5EF4-FFF2-40B4-BE49-F238E27FC236}">
                <a16:creationId xmlns:a16="http://schemas.microsoft.com/office/drawing/2014/main" id="{E6AD3337-F57F-4260-ADDD-4FB82BCE029D}"/>
              </a:ext>
            </a:extLst>
          </p:cNvPr>
          <p:cNvCxnSpPr>
            <a:cxnSpLocks/>
          </p:cNvCxnSpPr>
          <p:nvPr/>
        </p:nvCxnSpPr>
        <p:spPr>
          <a:xfrm>
            <a:off x="5211821" y="6090885"/>
            <a:ext cx="1986984" cy="1218036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15">
            <a:extLst>
              <a:ext uri="{FF2B5EF4-FFF2-40B4-BE49-F238E27FC236}">
                <a16:creationId xmlns:a16="http://schemas.microsoft.com/office/drawing/2014/main" id="{7D53F37A-F44A-4BD6-B3F4-B9B892263146}"/>
              </a:ext>
            </a:extLst>
          </p:cNvPr>
          <p:cNvCxnSpPr>
            <a:cxnSpLocks/>
          </p:cNvCxnSpPr>
          <p:nvPr/>
        </p:nvCxnSpPr>
        <p:spPr>
          <a:xfrm flipV="1">
            <a:off x="5178200" y="8470016"/>
            <a:ext cx="2020605" cy="1337083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"/>
          <p:cNvSpPr txBox="1"/>
          <p:nvPr/>
        </p:nvSpPr>
        <p:spPr>
          <a:xfrm>
            <a:off x="773451" y="543071"/>
            <a:ext cx="223178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600"/>
              </a:spcAft>
            </a:pPr>
            <a:r>
              <a:rPr lang="pl-PL" sz="10666" b="1" dirty="0" err="1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Splitting</a:t>
            </a:r>
            <a:r>
              <a:rPr lang="pl-PL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 to </a:t>
            </a:r>
            <a:r>
              <a:rPr lang="pl-PL" sz="10666" b="1" dirty="0" err="1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objects</a:t>
            </a:r>
            <a:endParaRPr lang="en-US" sz="10666" b="1" dirty="0">
              <a:solidFill>
                <a:schemeClr val="tx2"/>
              </a:solidFill>
              <a:latin typeface="Lato" panose="020F0502020204030203" pitchFamily="34" charset="-18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85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04552" y="481358"/>
            <a:ext cx="4374926" cy="1446877"/>
          </a:xfrm>
          <a:prstGeom prst="rect">
            <a:avLst/>
          </a:prstGeom>
          <a:noFill/>
        </p:spPr>
        <p:txBody>
          <a:bodyPr wrap="none" lIns="91445" tIns="45723" rIns="91445" bIns="45723" rtlCol="0">
            <a:spAutoFit/>
          </a:bodyPr>
          <a:lstStyle/>
          <a:p>
            <a:pPr algn="ctr"/>
            <a:r>
              <a:rPr lang="pl-PL" sz="8802" b="1" dirty="0" err="1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MediatR</a:t>
            </a:r>
            <a:endParaRPr lang="id-ID" sz="8802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5876" y="2469524"/>
            <a:ext cx="1553443" cy="9146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3" tIns="45684" rIns="91363" bIns="45684" rtlCol="0" anchor="ctr"/>
          <a:lstStyle/>
          <a:p>
            <a:pPr algn="ctr"/>
            <a:endParaRPr lang="en-US" sz="3601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9317521" y="1633473"/>
            <a:ext cx="5790167" cy="792263"/>
          </a:xfrm>
          <a:prstGeom prst="rect">
            <a:avLst/>
          </a:prstGeom>
        </p:spPr>
        <p:txBody>
          <a:bodyPr vert="horz" wrap="none" lIns="217547" tIns="108773" rIns="217547" bIns="1087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101" dirty="0">
                <a:latin typeface="Lato Light"/>
                <a:cs typeface="Lato Light"/>
              </a:rPr>
              <a:t>Simple, </a:t>
            </a:r>
            <a:r>
              <a:rPr lang="pl-PL" sz="3101" dirty="0" err="1">
                <a:latin typeface="Lato Light"/>
                <a:cs typeface="Lato Light"/>
              </a:rPr>
              <a:t>umambitious</a:t>
            </a:r>
            <a:r>
              <a:rPr lang="pl-PL" sz="3101" dirty="0">
                <a:latin typeface="Lato Light"/>
                <a:cs typeface="Lato Light"/>
              </a:rPr>
              <a:t> mediator</a:t>
            </a:r>
            <a:endParaRPr lang="en-US" sz="3101" dirty="0">
              <a:latin typeface="Lato Light"/>
              <a:cs typeface="Lato Ligh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01441" y="4173243"/>
            <a:ext cx="9590560" cy="70630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1" dirty="0">
              <a:latin typeface="Lato Light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3291866" y="5066823"/>
            <a:ext cx="8703489" cy="6444580"/>
          </a:xfrm>
          <a:prstGeom prst="rect">
            <a:avLst/>
          </a:prstGeom>
        </p:spPr>
        <p:txBody>
          <a:bodyPr vert="horz" wrap="square" lIns="217547" tIns="108773" rIns="217547" bIns="1087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 algn="l">
              <a:spcAft>
                <a:spcPts val="3200"/>
              </a:spcAft>
              <a:buFont typeface="Arial" panose="020B0604020202020204" pitchFamily="34" charset="0"/>
              <a:buChar char="•"/>
            </a:pPr>
            <a:r>
              <a:rPr lang="pl-PL" sz="3733" dirty="0">
                <a:solidFill>
                  <a:schemeClr val="bg1"/>
                </a:solidFill>
                <a:latin typeface="Lato" panose="020F0502020204030203" pitchFamily="34" charset="-18"/>
              </a:rPr>
              <a:t>Simple mediator </a:t>
            </a:r>
            <a:r>
              <a:rPr lang="pl-PL" sz="3733" dirty="0" err="1">
                <a:solidFill>
                  <a:schemeClr val="bg1"/>
                </a:solidFill>
                <a:latin typeface="Lato" panose="020F0502020204030203" pitchFamily="34" charset="-18"/>
              </a:rPr>
              <a:t>implementation</a:t>
            </a:r>
            <a:r>
              <a:rPr lang="pl-PL" sz="3733" dirty="0">
                <a:solidFill>
                  <a:schemeClr val="bg1"/>
                </a:solidFill>
                <a:latin typeface="Lato" panose="020F0502020204030203" pitchFamily="34" charset="-18"/>
              </a:rPr>
              <a:t> in .NET</a:t>
            </a:r>
          </a:p>
          <a:p>
            <a:pPr marL="380990" indent="-380990" algn="l">
              <a:spcAft>
                <a:spcPts val="3200"/>
              </a:spcAft>
              <a:buFont typeface="Arial" panose="020B0604020202020204" pitchFamily="34" charset="0"/>
              <a:buChar char="•"/>
            </a:pPr>
            <a:r>
              <a:rPr lang="pl-PL" sz="3733" dirty="0">
                <a:solidFill>
                  <a:schemeClr val="bg1"/>
                </a:solidFill>
                <a:latin typeface="Lato" panose="020F0502020204030203" pitchFamily="34" charset="-18"/>
              </a:rPr>
              <a:t>In-</a:t>
            </a:r>
            <a:r>
              <a:rPr lang="pl-PL" sz="3733" dirty="0" err="1">
                <a:solidFill>
                  <a:schemeClr val="bg1"/>
                </a:solidFill>
                <a:latin typeface="Lato" panose="020F0502020204030203" pitchFamily="34" charset="-18"/>
              </a:rPr>
              <a:t>process</a:t>
            </a:r>
            <a:r>
              <a:rPr lang="pl-PL" sz="3733" dirty="0">
                <a:solidFill>
                  <a:schemeClr val="bg1"/>
                </a:solidFill>
                <a:latin typeface="Lato" panose="020F0502020204030203" pitchFamily="34" charset="-18"/>
              </a:rPr>
              <a:t> </a:t>
            </a:r>
            <a:r>
              <a:rPr lang="pl-PL" sz="3733" dirty="0" err="1">
                <a:solidFill>
                  <a:schemeClr val="bg1"/>
                </a:solidFill>
                <a:latin typeface="Lato" panose="020F0502020204030203" pitchFamily="34" charset="-18"/>
              </a:rPr>
              <a:t>messaging</a:t>
            </a:r>
            <a:r>
              <a:rPr lang="pl-PL" sz="3733" dirty="0">
                <a:solidFill>
                  <a:schemeClr val="bg1"/>
                </a:solidFill>
                <a:latin typeface="Lato" panose="020F0502020204030203" pitchFamily="34" charset="-18"/>
              </a:rPr>
              <a:t> with no </a:t>
            </a:r>
            <a:r>
              <a:rPr lang="pl-PL" sz="3733" dirty="0" err="1">
                <a:solidFill>
                  <a:schemeClr val="bg1"/>
                </a:solidFill>
                <a:latin typeface="Lato" panose="020F0502020204030203" pitchFamily="34" charset="-18"/>
              </a:rPr>
              <a:t>dependencies</a:t>
            </a:r>
            <a:endParaRPr lang="pl-PL" sz="3733" dirty="0">
              <a:solidFill>
                <a:schemeClr val="bg1"/>
              </a:solidFill>
              <a:latin typeface="Lato" panose="020F0502020204030203" pitchFamily="34" charset="-18"/>
            </a:endParaRPr>
          </a:p>
          <a:p>
            <a:pPr marL="380990" indent="-380990" algn="l">
              <a:spcAft>
                <a:spcPts val="3200"/>
              </a:spcAft>
              <a:buFont typeface="Arial" panose="020B0604020202020204" pitchFamily="34" charset="0"/>
              <a:buChar char="•"/>
            </a:pPr>
            <a:r>
              <a:rPr lang="pl-PL" sz="3733" dirty="0" err="1">
                <a:solidFill>
                  <a:schemeClr val="bg1"/>
                </a:solidFill>
                <a:latin typeface="Lato" panose="020F0502020204030203" pitchFamily="34" charset="-18"/>
              </a:rPr>
              <a:t>Request</a:t>
            </a:r>
            <a:r>
              <a:rPr lang="pl-PL" sz="3733" dirty="0">
                <a:solidFill>
                  <a:schemeClr val="bg1"/>
                </a:solidFill>
                <a:latin typeface="Lato" panose="020F0502020204030203" pitchFamily="34" charset="-18"/>
              </a:rPr>
              <a:t>/</a:t>
            </a:r>
            <a:r>
              <a:rPr lang="pl-PL" sz="3733" dirty="0" err="1">
                <a:solidFill>
                  <a:schemeClr val="bg1"/>
                </a:solidFill>
                <a:latin typeface="Lato" panose="020F0502020204030203" pitchFamily="34" charset="-18"/>
              </a:rPr>
              <a:t>response</a:t>
            </a:r>
            <a:r>
              <a:rPr lang="pl-PL" sz="3733" dirty="0">
                <a:solidFill>
                  <a:schemeClr val="bg1"/>
                </a:solidFill>
                <a:latin typeface="Lato" panose="020F0502020204030203" pitchFamily="34" charset="-18"/>
              </a:rPr>
              <a:t>, </a:t>
            </a:r>
            <a:r>
              <a:rPr lang="pl-PL" sz="3733" dirty="0" err="1">
                <a:solidFill>
                  <a:schemeClr val="bg1"/>
                </a:solidFill>
                <a:latin typeface="Lato" panose="020F0502020204030203" pitchFamily="34" charset="-18"/>
              </a:rPr>
              <a:t>commands</a:t>
            </a:r>
            <a:r>
              <a:rPr lang="pl-PL" sz="3733" dirty="0">
                <a:solidFill>
                  <a:schemeClr val="bg1"/>
                </a:solidFill>
                <a:latin typeface="Lato" panose="020F0502020204030203" pitchFamily="34" charset="-18"/>
              </a:rPr>
              <a:t>, </a:t>
            </a:r>
            <a:r>
              <a:rPr lang="pl-PL" sz="3733" dirty="0" err="1">
                <a:solidFill>
                  <a:schemeClr val="bg1"/>
                </a:solidFill>
                <a:latin typeface="Lato" panose="020F0502020204030203" pitchFamily="34" charset="-18"/>
              </a:rPr>
              <a:t>queries</a:t>
            </a:r>
            <a:r>
              <a:rPr lang="pl-PL" sz="3733" dirty="0">
                <a:solidFill>
                  <a:schemeClr val="bg1"/>
                </a:solidFill>
                <a:latin typeface="Lato" panose="020F0502020204030203" pitchFamily="34" charset="-18"/>
              </a:rPr>
              <a:t>, </a:t>
            </a:r>
            <a:r>
              <a:rPr lang="pl-PL" sz="3733" dirty="0" err="1">
                <a:solidFill>
                  <a:schemeClr val="bg1"/>
                </a:solidFill>
                <a:latin typeface="Lato" panose="020F0502020204030203" pitchFamily="34" charset="-18"/>
              </a:rPr>
              <a:t>notifications</a:t>
            </a:r>
            <a:r>
              <a:rPr lang="pl-PL" sz="3733" dirty="0">
                <a:solidFill>
                  <a:schemeClr val="bg1"/>
                </a:solidFill>
                <a:latin typeface="Lato" panose="020F0502020204030203" pitchFamily="34" charset="-18"/>
              </a:rPr>
              <a:t>, </a:t>
            </a:r>
            <a:r>
              <a:rPr lang="pl-PL" sz="3733" dirty="0" err="1">
                <a:solidFill>
                  <a:schemeClr val="bg1"/>
                </a:solidFill>
                <a:latin typeface="Lato" panose="020F0502020204030203" pitchFamily="34" charset="-18"/>
              </a:rPr>
              <a:t>events</a:t>
            </a:r>
            <a:endParaRPr lang="pl-PL" sz="3733" dirty="0">
              <a:solidFill>
                <a:schemeClr val="bg1"/>
              </a:solidFill>
              <a:latin typeface="Lato" panose="020F0502020204030203" pitchFamily="34" charset="-18"/>
            </a:endParaRPr>
          </a:p>
          <a:p>
            <a:pPr marL="380990" indent="-380990" algn="l">
              <a:lnSpc>
                <a:spcPts val="4041"/>
              </a:lnSpc>
              <a:spcAft>
                <a:spcPts val="3200"/>
              </a:spcAft>
              <a:buFont typeface="Arial" panose="020B0604020202020204" pitchFamily="34" charset="0"/>
              <a:buChar char="•"/>
            </a:pPr>
            <a:endParaRPr lang="en-US" sz="3733" dirty="0">
              <a:solidFill>
                <a:schemeClr val="bg1"/>
              </a:solidFill>
              <a:latin typeface="Lato" panose="020F0502020204030203" pitchFamily="34" charset="-18"/>
              <a:ea typeface="Lato Light" charset="0"/>
              <a:cs typeface="Lato Light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99607" y="4570166"/>
            <a:ext cx="18165731" cy="6300841"/>
          </a:xfrm>
          <a:prstGeom prst="rect">
            <a:avLst/>
          </a:prstGeom>
          <a:noFill/>
          <a:ln w="3556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1" dirty="0">
              <a:latin typeface="Lato Light" charset="0"/>
            </a:endParaRPr>
          </a:p>
        </p:txBody>
      </p:sp>
      <p:pic>
        <p:nvPicPr>
          <p:cNvPr id="2" name="Symbol zastępczy obrazu 1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351" t="-18033" r="-61487" b="-14963"/>
          <a:stretch/>
        </p:blipFill>
        <p:spPr>
          <a:xfrm>
            <a:off x="12212597" y="5014225"/>
            <a:ext cx="9590560" cy="5297279"/>
          </a:xfrm>
          <a:ln w="12700">
            <a:solidFill>
              <a:schemeClr val="tx2"/>
            </a:solidFill>
          </a:ln>
        </p:spPr>
      </p:pic>
      <p:sp>
        <p:nvSpPr>
          <p:cNvPr id="15" name="Prostokąt 14"/>
          <p:cNvSpPr/>
          <p:nvPr/>
        </p:nvSpPr>
        <p:spPr>
          <a:xfrm>
            <a:off x="20597" y="12887764"/>
            <a:ext cx="2438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/>
              <a:t>https://github.com/jbogard/MediatR</a:t>
            </a:r>
          </a:p>
        </p:txBody>
      </p:sp>
    </p:spTree>
    <p:extLst>
      <p:ext uri="{BB962C8B-B14F-4D97-AF65-F5344CB8AC3E}">
        <p14:creationId xmlns:p14="http://schemas.microsoft.com/office/powerpoint/2010/main" val="177349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414069" y="2850625"/>
            <a:ext cx="23578868" cy="104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32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3200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3200" dirty="0">
                <a:solidFill>
                  <a:srgbClr val="2B91AF"/>
                </a:solidFill>
                <a:latin typeface="Consolas" panose="020B0609020204030204" pitchFamily="49" charset="0"/>
              </a:rPr>
              <a:t>ProductsController</a:t>
            </a:r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pl-PL" sz="3200" dirty="0" err="1">
                <a:solidFill>
                  <a:srgbClr val="2B91AF"/>
                </a:solidFill>
                <a:latin typeface="Consolas" panose="020B0609020204030204" pitchFamily="49" charset="0"/>
              </a:rPr>
              <a:t>ApiController</a:t>
            </a:r>
            <a:endParaRPr lang="pl-PL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l-PL" sz="3200" dirty="0" err="1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3200" dirty="0" err="1">
                <a:solidFill>
                  <a:srgbClr val="0000FF"/>
                </a:solidFill>
                <a:latin typeface="Consolas" panose="020B0609020204030204" pitchFamily="49" charset="0"/>
              </a:rPr>
              <a:t>readonly</a:t>
            </a:r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3200" dirty="0" err="1">
                <a:solidFill>
                  <a:srgbClr val="2B91AF"/>
                </a:solidFill>
                <a:latin typeface="Consolas" panose="020B0609020204030204" pitchFamily="49" charset="0"/>
              </a:rPr>
              <a:t>IMediator</a:t>
            </a:r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 mediator;</a:t>
            </a:r>
          </a:p>
          <a:p>
            <a:endParaRPr lang="pl-PL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l-PL" sz="32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ProductsController</a:t>
            </a:r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3200" dirty="0" err="1">
                <a:solidFill>
                  <a:srgbClr val="2B91AF"/>
                </a:solidFill>
                <a:latin typeface="Consolas" panose="020B0609020204030204" pitchFamily="49" charset="0"/>
              </a:rPr>
              <a:t>IMediator</a:t>
            </a:r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 mediator)</a:t>
            </a:r>
          </a:p>
          <a:p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pl-PL" sz="32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pl-PL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.mediator</a:t>
            </a:r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 = mediator;</a:t>
            </a:r>
          </a:p>
          <a:p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</a:p>
          <a:p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        </a:t>
            </a:r>
            <a:r>
              <a:rPr lang="en-US" sz="3200" dirty="0">
                <a:latin typeface="Consolas" panose="020B0609020204030204" pitchFamily="49" charset="0"/>
              </a:rPr>
              <a:t>[</a:t>
            </a:r>
            <a:r>
              <a:rPr lang="en-US" sz="3200" dirty="0" err="1">
                <a:solidFill>
                  <a:srgbClr val="2B91AF"/>
                </a:solidFill>
                <a:latin typeface="Consolas" panose="020B0609020204030204" pitchFamily="49" charset="0"/>
              </a:rPr>
              <a:t>HttpGet</a:t>
            </a:r>
            <a:r>
              <a:rPr lang="en-US" sz="3200" dirty="0">
                <a:latin typeface="Consolas" panose="020B0609020204030204" pitchFamily="49" charset="0"/>
              </a:rPr>
              <a:t>]</a:t>
            </a:r>
            <a:endParaRPr lang="pl-PL" sz="3200" dirty="0">
              <a:latin typeface="Consolas" panose="020B0609020204030204" pitchFamily="49" charset="0"/>
            </a:endParaRPr>
          </a:p>
          <a:p>
            <a:r>
              <a:rPr lang="pl-PL" sz="3200" dirty="0">
                <a:solidFill>
                  <a:srgbClr val="0000FF"/>
                </a:solidFill>
                <a:latin typeface="Consolas" panose="020B0609020204030204" pitchFamily="49" charset="0"/>
              </a:rPr>
              <a:t>        public</a:t>
            </a:r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3200" dirty="0" err="1">
                <a:solidFill>
                  <a:srgbClr val="2B91AF"/>
                </a:solidFill>
                <a:latin typeface="Consolas" panose="020B0609020204030204" pitchFamily="49" charset="0"/>
              </a:rPr>
              <a:t>IEnumerable</a:t>
            </a:r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pl-PL" sz="3200" dirty="0">
                <a:solidFill>
                  <a:srgbClr val="2B91AF"/>
                </a:solidFill>
                <a:latin typeface="Consolas" panose="020B0609020204030204" pitchFamily="49" charset="0"/>
              </a:rPr>
              <a:t>Product</a:t>
            </a:r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&gt; Get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Products</a:t>
            </a:r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3200" dirty="0" err="1">
                <a:solidFill>
                  <a:srgbClr val="2B91AF"/>
                </a:solidFill>
                <a:latin typeface="Consolas" panose="020B0609020204030204" pitchFamily="49" charset="0"/>
              </a:rPr>
              <a:t>GetProductsQuery</a:t>
            </a:r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query</a:t>
            </a:r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pl-PL" sz="32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32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pl-PL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.mediator.Send</a:t>
            </a:r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query</a:t>
            </a:r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endParaRPr lang="en-US" sz="32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        </a:t>
            </a:r>
            <a:r>
              <a:rPr lang="en-US" sz="3200" dirty="0">
                <a:latin typeface="Consolas" panose="020B0609020204030204" pitchFamily="49" charset="0"/>
              </a:rPr>
              <a:t>[</a:t>
            </a:r>
            <a:r>
              <a:rPr lang="en-US" sz="3200" dirty="0" err="1">
                <a:solidFill>
                  <a:srgbClr val="2B91AF"/>
                </a:solidFill>
                <a:latin typeface="Consolas" panose="020B0609020204030204" pitchFamily="49" charset="0"/>
              </a:rPr>
              <a:t>HttpPut</a:t>
            </a:r>
            <a:r>
              <a:rPr lang="en-US" sz="3200" dirty="0">
                <a:latin typeface="Consolas" panose="020B0609020204030204" pitchFamily="49" charset="0"/>
              </a:rPr>
              <a:t>]</a:t>
            </a:r>
            <a:endParaRPr lang="en-US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        public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ChangeProductFieldValue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2B91AF"/>
                </a:solidFill>
                <a:latin typeface="Consolas" panose="020B0609020204030204" pitchFamily="49" charset="0"/>
              </a:rPr>
              <a:t>ChangeProductFieldValueCommand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command)</a:t>
            </a:r>
          </a:p>
          <a:p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	   </a:t>
            </a:r>
            <a:r>
              <a:rPr lang="pl-PL" sz="32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pl-PL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.mediator.Send</a:t>
            </a:r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command</a:t>
            </a:r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pl-PL" sz="3200" dirty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  <a:endParaRPr lang="pl-PL" sz="3200" dirty="0"/>
          </a:p>
        </p:txBody>
      </p:sp>
      <p:sp>
        <p:nvSpPr>
          <p:cNvPr id="4" name="TextBox 2"/>
          <p:cNvSpPr txBox="1"/>
          <p:nvPr/>
        </p:nvSpPr>
        <p:spPr>
          <a:xfrm>
            <a:off x="773451" y="543071"/>
            <a:ext cx="223178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600"/>
              </a:spcAft>
            </a:pPr>
            <a:r>
              <a:rPr lang="pl-PL" sz="10666" b="1" dirty="0" err="1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Splitting</a:t>
            </a:r>
            <a:r>
              <a:rPr lang="pl-PL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 to </a:t>
            </a:r>
            <a:r>
              <a:rPr lang="pl-PL" sz="10666" b="1" dirty="0" err="1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objects</a:t>
            </a:r>
            <a:endParaRPr lang="en-US" sz="10666" b="1" dirty="0">
              <a:solidFill>
                <a:schemeClr val="tx2"/>
              </a:solidFill>
              <a:latin typeface="Lato" panose="020F0502020204030203" pitchFamily="34" charset="-18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1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66372" y="2784069"/>
            <a:ext cx="23817628" cy="1086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35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3500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3500" dirty="0" err="1">
                <a:solidFill>
                  <a:srgbClr val="2B91AF"/>
                </a:solidFill>
                <a:latin typeface="Consolas" panose="020B0609020204030204" pitchFamily="49" charset="0"/>
              </a:rPr>
              <a:t>GetProductsQueryHandler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pl-PL" sz="3500" dirty="0" err="1">
                <a:solidFill>
                  <a:srgbClr val="2B91AF"/>
                </a:solidFill>
                <a:latin typeface="Consolas" panose="020B0609020204030204" pitchFamily="49" charset="0"/>
              </a:rPr>
              <a:t>IRequestHandler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pl-PL" sz="3500" dirty="0" err="1">
                <a:solidFill>
                  <a:srgbClr val="2B91AF"/>
                </a:solidFill>
                <a:latin typeface="Consolas" panose="020B0609020204030204" pitchFamily="49" charset="0"/>
              </a:rPr>
              <a:t>GetProductsQuery</a:t>
            </a:r>
            <a:r>
              <a:rPr lang="en-US" sz="3500" dirty="0">
                <a:solidFill>
                  <a:srgbClr val="19232E"/>
                </a:solidFill>
                <a:latin typeface="Consolas" panose="020B0609020204030204" pitchFamily="49" charset="0"/>
              </a:rPr>
              <a:t>,</a:t>
            </a:r>
            <a:r>
              <a:rPr lang="en-US" sz="3500" dirty="0">
                <a:solidFill>
                  <a:srgbClr val="2B91AF"/>
                </a:solidFill>
                <a:latin typeface="Consolas" panose="020B0609020204030204" pitchFamily="49" charset="0"/>
              </a:rPr>
              <a:t> </a:t>
            </a:r>
            <a:r>
              <a:rPr lang="pl-PL" sz="3500" dirty="0" err="1">
                <a:solidFill>
                  <a:srgbClr val="2B91AF"/>
                </a:solidFill>
                <a:latin typeface="Consolas" panose="020B0609020204030204" pitchFamily="49" charset="0"/>
              </a:rPr>
              <a:t>IEnumerable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pl-PL" sz="3500" dirty="0">
                <a:solidFill>
                  <a:srgbClr val="2B91AF"/>
                </a:solidFill>
                <a:latin typeface="Consolas" panose="020B0609020204030204" pitchFamily="49" charset="0"/>
              </a:rPr>
              <a:t>Product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&gt;&gt;</a:t>
            </a:r>
          </a:p>
          <a:p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l-PL" sz="3500" dirty="0" err="1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3500" dirty="0" err="1">
                <a:solidFill>
                  <a:srgbClr val="0000FF"/>
                </a:solidFill>
                <a:latin typeface="Consolas" panose="020B0609020204030204" pitchFamily="49" charset="0"/>
              </a:rPr>
              <a:t>readonly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3500" dirty="0" err="1">
                <a:solidFill>
                  <a:srgbClr val="2B91AF"/>
                </a:solidFill>
                <a:latin typeface="Consolas" panose="020B0609020204030204" pitchFamily="49" charset="0"/>
              </a:rPr>
              <a:t>IProductDatabase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pl-PL" sz="3500" dirty="0" err="1">
                <a:solidFill>
                  <a:srgbClr val="000000"/>
                </a:solidFill>
                <a:latin typeface="Consolas" panose="020B0609020204030204" pitchFamily="49" charset="0"/>
              </a:rPr>
              <a:t>database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35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3500" dirty="0" err="1">
                <a:solidFill>
                  <a:srgbClr val="008000"/>
                </a:solidFill>
                <a:latin typeface="Consolas" panose="020B0609020204030204" pitchFamily="49" charset="0"/>
              </a:rPr>
              <a:t>ctx</a:t>
            </a:r>
            <a:endParaRPr lang="en-US" sz="3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pl-PL" sz="3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500" dirty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pl-PL" sz="35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3500" dirty="0" err="1">
                <a:solidFill>
                  <a:srgbClr val="2B91AF"/>
                </a:solidFill>
                <a:latin typeface="Consolas" panose="020B0609020204030204" pitchFamily="49" charset="0"/>
              </a:rPr>
              <a:t>IEnumerable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pl-PL" sz="3500" dirty="0">
                <a:solidFill>
                  <a:srgbClr val="2B91AF"/>
                </a:solidFill>
                <a:latin typeface="Consolas" panose="020B0609020204030204" pitchFamily="49" charset="0"/>
              </a:rPr>
              <a:t>Product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&gt; Handle(</a:t>
            </a:r>
            <a:r>
              <a:rPr lang="pl-PL" sz="3500" dirty="0" err="1">
                <a:solidFill>
                  <a:srgbClr val="2B91AF"/>
                </a:solidFill>
                <a:latin typeface="Consolas" panose="020B0609020204030204" pitchFamily="49" charset="0"/>
              </a:rPr>
              <a:t>GetProductsQuery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500" dirty="0">
                <a:solidFill>
                  <a:srgbClr val="000000"/>
                </a:solidFill>
                <a:latin typeface="Consolas" panose="020B0609020204030204" pitchFamily="49" charset="0"/>
              </a:rPr>
              <a:t>query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pl-PL" sz="3500" dirty="0" err="1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 products = </a:t>
            </a:r>
            <a:r>
              <a:rPr lang="pl-PL" sz="35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._</a:t>
            </a:r>
            <a:r>
              <a:rPr lang="pl-PL" sz="3500" dirty="0" err="1">
                <a:solidFill>
                  <a:srgbClr val="000000"/>
                </a:solidFill>
                <a:latin typeface="Consolas" panose="020B0609020204030204" pitchFamily="49" charset="0"/>
              </a:rPr>
              <a:t>database</a:t>
            </a:r>
            <a:endParaRPr lang="pl-PL" sz="3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.Products</a:t>
            </a:r>
          </a:p>
          <a:p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.</a:t>
            </a:r>
            <a:r>
              <a:rPr lang="pl-PL" sz="3500" dirty="0" err="1">
                <a:solidFill>
                  <a:srgbClr val="000000"/>
                </a:solidFill>
                <a:latin typeface="Consolas" panose="020B0609020204030204" pitchFamily="49" charset="0"/>
              </a:rPr>
              <a:t>Include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(p =&gt; </a:t>
            </a:r>
            <a:r>
              <a:rPr lang="pl-PL" sz="3500" dirty="0" err="1">
                <a:solidFill>
                  <a:srgbClr val="000000"/>
                </a:solidFill>
                <a:latin typeface="Consolas" panose="020B0609020204030204" pitchFamily="49" charset="0"/>
              </a:rPr>
              <a:t>p.Category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.</a:t>
            </a:r>
            <a:r>
              <a:rPr lang="pl-PL" sz="3500" dirty="0" err="1">
                <a:solidFill>
                  <a:srgbClr val="000000"/>
                </a:solidFill>
                <a:latin typeface="Consolas" panose="020B0609020204030204" pitchFamily="49" charset="0"/>
              </a:rPr>
              <a:t>Include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(p =&gt; </a:t>
            </a:r>
            <a:r>
              <a:rPr lang="pl-PL" sz="3500" dirty="0" err="1">
                <a:solidFill>
                  <a:srgbClr val="000000"/>
                </a:solidFill>
                <a:latin typeface="Consolas" panose="020B0609020204030204" pitchFamily="49" charset="0"/>
              </a:rPr>
              <a:t>p.FieldValues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.</a:t>
            </a:r>
            <a:r>
              <a:rPr lang="pl-PL" sz="3500" dirty="0" err="1">
                <a:solidFill>
                  <a:srgbClr val="000000"/>
                </a:solidFill>
                <a:latin typeface="Consolas" panose="020B0609020204030204" pitchFamily="49" charset="0"/>
              </a:rPr>
              <a:t>Include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(p =&gt; </a:t>
            </a:r>
            <a:r>
              <a:rPr lang="pl-PL" sz="3500" dirty="0" err="1">
                <a:solidFill>
                  <a:srgbClr val="000000"/>
                </a:solidFill>
                <a:latin typeface="Consolas" panose="020B0609020204030204" pitchFamily="49" charset="0"/>
              </a:rPr>
              <a:t>p.FieldValues.Select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3500" dirty="0" err="1">
                <a:solidFill>
                  <a:srgbClr val="000000"/>
                </a:solidFill>
                <a:latin typeface="Consolas" panose="020B0609020204030204" pitchFamily="49" charset="0"/>
              </a:rPr>
              <a:t>fv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 =&gt; </a:t>
            </a:r>
            <a:r>
              <a:rPr lang="pl-PL" sz="3500" dirty="0" err="1">
                <a:solidFill>
                  <a:srgbClr val="000000"/>
                </a:solidFill>
                <a:latin typeface="Consolas" panose="020B0609020204030204" pitchFamily="49" charset="0"/>
              </a:rPr>
              <a:t>fv.Field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endParaRPr lang="pl-PL" sz="3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3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3500" dirty="0">
                <a:solidFill>
                  <a:srgbClr val="008000"/>
                </a:solidFill>
                <a:latin typeface="Consolas" panose="020B0609020204030204" pitchFamily="49" charset="0"/>
              </a:rPr>
              <a:t>// filter products </a:t>
            </a:r>
            <a:r>
              <a:rPr lang="en-US" sz="3500">
                <a:solidFill>
                  <a:srgbClr val="008000"/>
                </a:solidFill>
                <a:latin typeface="Consolas" panose="020B0609020204030204" pitchFamily="49" charset="0"/>
              </a:rPr>
              <a:t>by query values </a:t>
            </a:r>
            <a:endParaRPr lang="en-US" sz="3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pl-PL" sz="3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pl-PL" sz="35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3500" dirty="0" err="1">
                <a:solidFill>
                  <a:srgbClr val="000000"/>
                </a:solidFill>
                <a:latin typeface="Consolas" panose="020B0609020204030204" pitchFamily="49" charset="0"/>
              </a:rPr>
              <a:t>products.OrderBy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(p =&gt; </a:t>
            </a:r>
            <a:r>
              <a:rPr lang="pl-PL" sz="3500" dirty="0" err="1">
                <a:solidFill>
                  <a:srgbClr val="000000"/>
                </a:solidFill>
                <a:latin typeface="Consolas" panose="020B0609020204030204" pitchFamily="49" charset="0"/>
              </a:rPr>
              <a:t>p.CreationDate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3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3500" dirty="0">
                <a:solidFill>
                  <a:srgbClr val="000000"/>
                </a:solidFill>
                <a:latin typeface="Consolas" panose="020B0609020204030204" pitchFamily="49" charset="0"/>
              </a:rPr>
              <a:t>		 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.Skip((</a:t>
            </a:r>
            <a:r>
              <a:rPr lang="en-US" sz="3500" dirty="0">
                <a:solidFill>
                  <a:srgbClr val="000000"/>
                </a:solidFill>
                <a:latin typeface="Consolas" panose="020B0609020204030204" pitchFamily="49" charset="0"/>
              </a:rPr>
              <a:t>query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l-PL" sz="3500" dirty="0" err="1">
                <a:solidFill>
                  <a:srgbClr val="000000"/>
                </a:solidFill>
                <a:latin typeface="Consolas" panose="020B0609020204030204" pitchFamily="49" charset="0"/>
              </a:rPr>
              <a:t>Page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 - 1) * </a:t>
            </a:r>
            <a:r>
              <a:rPr lang="en-US" sz="3500" dirty="0">
                <a:solidFill>
                  <a:srgbClr val="000000"/>
                </a:solidFill>
                <a:latin typeface="Consolas" panose="020B0609020204030204" pitchFamily="49" charset="0"/>
              </a:rPr>
              <a:t>query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.Take).Take(</a:t>
            </a:r>
            <a:r>
              <a:rPr lang="en-US" sz="3500" dirty="0">
                <a:solidFill>
                  <a:srgbClr val="000000"/>
                </a:solidFill>
                <a:latin typeface="Consolas" panose="020B0609020204030204" pitchFamily="49" charset="0"/>
              </a:rPr>
              <a:t>query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.Take)</a:t>
            </a:r>
          </a:p>
          <a:p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.</a:t>
            </a:r>
            <a:r>
              <a:rPr lang="pl-PL" sz="3500" dirty="0" err="1">
                <a:solidFill>
                  <a:srgbClr val="000000"/>
                </a:solidFill>
                <a:latin typeface="Consolas" panose="020B0609020204030204" pitchFamily="49" charset="0"/>
              </a:rPr>
              <a:t>ToList</a:t>
            </a:r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pl-PL" sz="35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pl-PL" sz="3500" dirty="0"/>
          </a:p>
        </p:txBody>
      </p:sp>
      <p:sp>
        <p:nvSpPr>
          <p:cNvPr id="5" name="TextBox 2"/>
          <p:cNvSpPr txBox="1"/>
          <p:nvPr/>
        </p:nvSpPr>
        <p:spPr>
          <a:xfrm>
            <a:off x="773451" y="543071"/>
            <a:ext cx="223178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600"/>
              </a:spcAft>
            </a:pPr>
            <a:r>
              <a:rPr lang="en-US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Query handler</a:t>
            </a:r>
          </a:p>
        </p:txBody>
      </p:sp>
    </p:spTree>
    <p:extLst>
      <p:ext uri="{BB962C8B-B14F-4D97-AF65-F5344CB8AC3E}">
        <p14:creationId xmlns:p14="http://schemas.microsoft.com/office/powerpoint/2010/main" val="29842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>
            <a:off x="11094858" y="10626569"/>
            <a:ext cx="2631681" cy="4744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3733"/>
              </a:lnSpc>
              <a:spcAft>
                <a:spcPts val="3200"/>
              </a:spcAft>
            </a:pPr>
            <a:r>
              <a:rPr lang="pl-PL" sz="48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radblog.pl</a:t>
            </a:r>
            <a:endParaRPr lang="en-US" sz="48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6698716" y="10626569"/>
            <a:ext cx="4635884" cy="4744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3733"/>
              </a:lnSpc>
              <a:spcAft>
                <a:spcPts val="3200"/>
              </a:spcAft>
            </a:pPr>
            <a:r>
              <a:rPr lang="pl-PL" sz="48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@</a:t>
            </a:r>
            <a:r>
              <a:rPr lang="pl-PL" sz="4800" b="1" dirty="0" err="1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RadekMaziarka</a:t>
            </a:r>
            <a:endParaRPr lang="en-US" sz="48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899931" y="10619373"/>
            <a:ext cx="4293868" cy="4744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3733"/>
              </a:lnSpc>
              <a:spcAft>
                <a:spcPts val="3200"/>
              </a:spcAft>
            </a:pPr>
            <a:r>
              <a:rPr lang="pl-PL" sz="48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objectivity.co.uk</a:t>
            </a:r>
            <a:endParaRPr lang="en-US" sz="48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73744" y="503614"/>
            <a:ext cx="13269989" cy="2185220"/>
          </a:xfrm>
          <a:prstGeom prst="rect">
            <a:avLst/>
          </a:prstGeom>
          <a:noFill/>
        </p:spPr>
        <p:txBody>
          <a:bodyPr wrap="none" lIns="91445" tIns="45723" rIns="91445" bIns="45723" rtlCol="0">
            <a:spAutoFit/>
          </a:bodyPr>
          <a:lstStyle/>
          <a:p>
            <a:pPr algn="ctr"/>
            <a:r>
              <a:rPr lang="pl-PL" sz="13600" b="1" dirty="0">
                <a:solidFill>
                  <a:schemeClr val="tx2"/>
                </a:solidFill>
                <a:latin typeface="Lato Black"/>
                <a:ea typeface="Lato" charset="0"/>
                <a:cs typeface="Lato" charset="0"/>
              </a:rPr>
              <a:t>Radek Maziarka</a:t>
            </a:r>
            <a:endParaRPr lang="id-ID" sz="13600" b="1" dirty="0">
              <a:solidFill>
                <a:schemeClr val="tx2"/>
              </a:solidFill>
              <a:latin typeface="Lato Black"/>
              <a:ea typeface="Lato" charset="0"/>
              <a:cs typeface="Lato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131201" y="2799604"/>
            <a:ext cx="2355075" cy="1386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3" tIns="45684" rIns="91363" bIns="45684" rtlCol="0" anchor="ctr"/>
          <a:lstStyle/>
          <a:p>
            <a:pPr algn="ctr"/>
            <a:endParaRPr lang="en-US" sz="4267" dirty="0">
              <a:solidFill>
                <a:schemeClr val="tx2"/>
              </a:solidFill>
              <a:latin typeface="Lato Light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19" y="7366661"/>
            <a:ext cx="6143089" cy="1333604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8819193" y="3454387"/>
            <a:ext cx="69790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800" b="1" dirty="0">
                <a:solidFill>
                  <a:srgbClr val="445469"/>
                </a:solidFill>
                <a:latin typeface="Lato" panose="020F0502020204030203" pitchFamily="34" charset="-18"/>
              </a:rPr>
              <a:t>http://radblog.pl/CQRS</a:t>
            </a:r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11178491" y="6790752"/>
            <a:ext cx="2492479" cy="2486737"/>
            <a:chOff x="5078581" y="1720454"/>
            <a:chExt cx="688315" cy="686991"/>
          </a:xfrm>
        </p:grpSpPr>
        <p:sp>
          <p:nvSpPr>
            <p:cNvPr id="12" name="Freeform 1142"/>
            <p:cNvSpPr>
              <a:spLocks noChangeArrowheads="1"/>
            </p:cNvSpPr>
            <p:nvPr/>
          </p:nvSpPr>
          <p:spPr bwMode="auto">
            <a:xfrm>
              <a:off x="5078581" y="1720454"/>
              <a:ext cx="688315" cy="686991"/>
            </a:xfrm>
            <a:custGeom>
              <a:avLst/>
              <a:gdLst>
                <a:gd name="T0" fmla="*/ 46485305 w 5096"/>
                <a:gd name="T1" fmla="*/ 92704104 h 5090"/>
                <a:gd name="T2" fmla="*/ 46485305 w 5096"/>
                <a:gd name="T3" fmla="*/ 92704104 h 5090"/>
                <a:gd name="T4" fmla="*/ 0 w 5096"/>
                <a:gd name="T5" fmla="*/ 46397537 h 5090"/>
                <a:gd name="T6" fmla="*/ 46485305 w 5096"/>
                <a:gd name="T7" fmla="*/ 0 h 5090"/>
                <a:gd name="T8" fmla="*/ 92952240 w 5096"/>
                <a:gd name="T9" fmla="*/ 46397537 h 5090"/>
                <a:gd name="T10" fmla="*/ 46485305 w 5096"/>
                <a:gd name="T11" fmla="*/ 92704104 h 50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96" h="5090">
                  <a:moveTo>
                    <a:pt x="2548" y="5089"/>
                  </a:moveTo>
                  <a:lnTo>
                    <a:pt x="2548" y="5089"/>
                  </a:lnTo>
                  <a:cubicBezTo>
                    <a:pt x="1140" y="5089"/>
                    <a:pt x="0" y="3950"/>
                    <a:pt x="0" y="2547"/>
                  </a:cubicBezTo>
                  <a:cubicBezTo>
                    <a:pt x="0" y="1139"/>
                    <a:pt x="1140" y="0"/>
                    <a:pt x="2548" y="0"/>
                  </a:cubicBezTo>
                  <a:cubicBezTo>
                    <a:pt x="3950" y="0"/>
                    <a:pt x="5095" y="1139"/>
                    <a:pt x="5095" y="2547"/>
                  </a:cubicBezTo>
                  <a:cubicBezTo>
                    <a:pt x="5095" y="3950"/>
                    <a:pt x="3950" y="5089"/>
                    <a:pt x="2548" y="5089"/>
                  </a:cubicBezTo>
                </a:path>
              </a:pathLst>
            </a:custGeom>
            <a:solidFill>
              <a:srgbClr val="2F5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14" name="Freeform 1143"/>
            <p:cNvSpPr>
              <a:spLocks noChangeArrowheads="1"/>
            </p:cNvSpPr>
            <p:nvPr/>
          </p:nvSpPr>
          <p:spPr bwMode="auto">
            <a:xfrm>
              <a:off x="5226077" y="2174217"/>
              <a:ext cx="393323" cy="233228"/>
            </a:xfrm>
            <a:custGeom>
              <a:avLst/>
              <a:gdLst>
                <a:gd name="T0" fmla="*/ 9171583 w 2907"/>
                <a:gd name="T1" fmla="*/ 6262834 h 1726"/>
                <a:gd name="T2" fmla="*/ 9171583 w 2907"/>
                <a:gd name="T3" fmla="*/ 6262834 h 1726"/>
                <a:gd name="T4" fmla="*/ 0 w 2907"/>
                <a:gd name="T5" fmla="*/ 23207402 h 1726"/>
                <a:gd name="T6" fmla="*/ 26654500 w 2907"/>
                <a:gd name="T7" fmla="*/ 31496995 h 1726"/>
                <a:gd name="T8" fmla="*/ 53199134 w 2907"/>
                <a:gd name="T9" fmla="*/ 23207402 h 1726"/>
                <a:gd name="T10" fmla="*/ 44027416 w 2907"/>
                <a:gd name="T11" fmla="*/ 6262834 h 1726"/>
                <a:gd name="T12" fmla="*/ 26654500 w 2907"/>
                <a:gd name="T13" fmla="*/ 0 h 1726"/>
                <a:gd name="T14" fmla="*/ 9171583 w 2907"/>
                <a:gd name="T15" fmla="*/ 6262834 h 17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07" h="1726">
                  <a:moveTo>
                    <a:pt x="501" y="343"/>
                  </a:moveTo>
                  <a:lnTo>
                    <a:pt x="501" y="343"/>
                  </a:lnTo>
                  <a:cubicBezTo>
                    <a:pt x="253" y="507"/>
                    <a:pt x="148" y="855"/>
                    <a:pt x="0" y="1271"/>
                  </a:cubicBezTo>
                  <a:cubicBezTo>
                    <a:pt x="411" y="1556"/>
                    <a:pt x="912" y="1725"/>
                    <a:pt x="1456" y="1725"/>
                  </a:cubicBezTo>
                  <a:cubicBezTo>
                    <a:pt x="1994" y="1725"/>
                    <a:pt x="2495" y="1556"/>
                    <a:pt x="2906" y="1271"/>
                  </a:cubicBezTo>
                  <a:cubicBezTo>
                    <a:pt x="2763" y="855"/>
                    <a:pt x="2658" y="502"/>
                    <a:pt x="2405" y="343"/>
                  </a:cubicBezTo>
                  <a:cubicBezTo>
                    <a:pt x="1972" y="69"/>
                    <a:pt x="1708" y="6"/>
                    <a:pt x="1456" y="0"/>
                  </a:cubicBezTo>
                  <a:cubicBezTo>
                    <a:pt x="1192" y="0"/>
                    <a:pt x="933" y="64"/>
                    <a:pt x="501" y="343"/>
                  </a:cubicBezTo>
                </a:path>
              </a:pathLst>
            </a:custGeom>
            <a:solidFill>
              <a:srgbClr val="C8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15" name="Freeform 1144"/>
            <p:cNvSpPr>
              <a:spLocks noChangeArrowheads="1"/>
            </p:cNvSpPr>
            <p:nvPr/>
          </p:nvSpPr>
          <p:spPr bwMode="auto">
            <a:xfrm>
              <a:off x="5579750" y="2251960"/>
              <a:ext cx="39649" cy="117407"/>
            </a:xfrm>
            <a:custGeom>
              <a:avLst/>
              <a:gdLst>
                <a:gd name="T0" fmla="*/ 0 w 286"/>
                <a:gd name="T1" fmla="*/ 15735624 h 875"/>
                <a:gd name="T2" fmla="*/ 0 w 286"/>
                <a:gd name="T3" fmla="*/ 15735624 h 875"/>
                <a:gd name="T4" fmla="*/ 0 w 286"/>
                <a:gd name="T5" fmla="*/ 0 h 875"/>
                <a:gd name="T6" fmla="*/ 5477385 w 286"/>
                <a:gd name="T7" fmla="*/ 12602937 h 875"/>
                <a:gd name="T8" fmla="*/ 0 w 286"/>
                <a:gd name="T9" fmla="*/ 15735624 h 8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875">
                  <a:moveTo>
                    <a:pt x="0" y="874"/>
                  </a:moveTo>
                  <a:lnTo>
                    <a:pt x="0" y="874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116" y="183"/>
                    <a:pt x="190" y="426"/>
                    <a:pt x="285" y="700"/>
                  </a:cubicBezTo>
                  <a:cubicBezTo>
                    <a:pt x="195" y="764"/>
                    <a:pt x="100" y="822"/>
                    <a:pt x="0" y="874"/>
                  </a:cubicBezTo>
                </a:path>
              </a:pathLst>
            </a:custGeom>
            <a:solidFill>
              <a:srgbClr val="F1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16" name="Freeform 1145"/>
            <p:cNvSpPr>
              <a:spLocks noChangeArrowheads="1"/>
            </p:cNvSpPr>
            <p:nvPr/>
          </p:nvSpPr>
          <p:spPr bwMode="auto">
            <a:xfrm>
              <a:off x="5508381" y="2198016"/>
              <a:ext cx="42822" cy="198322"/>
            </a:xfrm>
            <a:custGeom>
              <a:avLst/>
              <a:gdLst>
                <a:gd name="T0" fmla="*/ 5858516 w 312"/>
                <a:gd name="T1" fmla="*/ 3119040 h 1477"/>
                <a:gd name="T2" fmla="*/ 5858516 w 312"/>
                <a:gd name="T3" fmla="*/ 3119040 h 1477"/>
                <a:gd name="T4" fmla="*/ 5858516 w 312"/>
                <a:gd name="T5" fmla="*/ 24790384 h 1477"/>
                <a:gd name="T6" fmla="*/ 0 w 312"/>
                <a:gd name="T7" fmla="*/ 26611402 h 1477"/>
                <a:gd name="T8" fmla="*/ 0 w 312"/>
                <a:gd name="T9" fmla="*/ 0 h 1477"/>
                <a:gd name="T10" fmla="*/ 5858516 w 312"/>
                <a:gd name="T11" fmla="*/ 3119040 h 14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2" h="1477">
                  <a:moveTo>
                    <a:pt x="311" y="173"/>
                  </a:moveTo>
                  <a:lnTo>
                    <a:pt x="311" y="173"/>
                  </a:lnTo>
                  <a:cubicBezTo>
                    <a:pt x="311" y="1375"/>
                    <a:pt x="311" y="1375"/>
                    <a:pt x="311" y="1375"/>
                  </a:cubicBezTo>
                  <a:cubicBezTo>
                    <a:pt x="210" y="1413"/>
                    <a:pt x="105" y="1450"/>
                    <a:pt x="0" y="1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5" y="42"/>
                    <a:pt x="195" y="100"/>
                    <a:pt x="311" y="173"/>
                  </a:cubicBezTo>
                </a:path>
              </a:pathLst>
            </a:custGeom>
            <a:solidFill>
              <a:srgbClr val="F1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17" name="Freeform 1146"/>
            <p:cNvSpPr>
              <a:spLocks noChangeArrowheads="1"/>
            </p:cNvSpPr>
            <p:nvPr/>
          </p:nvSpPr>
          <p:spPr bwMode="auto">
            <a:xfrm>
              <a:off x="5437012" y="2175804"/>
              <a:ext cx="42821" cy="231641"/>
            </a:xfrm>
            <a:custGeom>
              <a:avLst/>
              <a:gdLst>
                <a:gd name="T0" fmla="*/ 5730094 w 319"/>
                <a:gd name="T1" fmla="*/ 1233354 h 1720"/>
                <a:gd name="T2" fmla="*/ 5730094 w 319"/>
                <a:gd name="T3" fmla="*/ 1233354 h 1720"/>
                <a:gd name="T4" fmla="*/ 5730094 w 319"/>
                <a:gd name="T5" fmla="*/ 30597756 h 1720"/>
                <a:gd name="T6" fmla="*/ 0 w 319"/>
                <a:gd name="T7" fmla="*/ 31178071 h 1720"/>
                <a:gd name="T8" fmla="*/ 0 w 319"/>
                <a:gd name="T9" fmla="*/ 0 h 1720"/>
                <a:gd name="T10" fmla="*/ 5730094 w 319"/>
                <a:gd name="T11" fmla="*/ 1233354 h 17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1720">
                  <a:moveTo>
                    <a:pt x="318" y="68"/>
                  </a:moveTo>
                  <a:lnTo>
                    <a:pt x="318" y="68"/>
                  </a:lnTo>
                  <a:cubicBezTo>
                    <a:pt x="318" y="1687"/>
                    <a:pt x="318" y="1687"/>
                    <a:pt x="318" y="1687"/>
                  </a:cubicBezTo>
                  <a:cubicBezTo>
                    <a:pt x="212" y="1703"/>
                    <a:pt x="112" y="1714"/>
                    <a:pt x="0" y="17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1" y="10"/>
                    <a:pt x="201" y="31"/>
                    <a:pt x="318" y="68"/>
                  </a:cubicBezTo>
                </a:path>
              </a:pathLst>
            </a:custGeom>
            <a:solidFill>
              <a:srgbClr val="F1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18" name="Freeform 1147"/>
            <p:cNvSpPr>
              <a:spLocks noChangeArrowheads="1"/>
            </p:cNvSpPr>
            <p:nvPr/>
          </p:nvSpPr>
          <p:spPr bwMode="auto">
            <a:xfrm>
              <a:off x="5365643" y="2175804"/>
              <a:ext cx="42822" cy="231641"/>
            </a:xfrm>
            <a:custGeom>
              <a:avLst/>
              <a:gdLst>
                <a:gd name="T0" fmla="*/ 5858516 w 312"/>
                <a:gd name="T1" fmla="*/ 0 h 1720"/>
                <a:gd name="T2" fmla="*/ 5858516 w 312"/>
                <a:gd name="T3" fmla="*/ 0 h 1720"/>
                <a:gd name="T4" fmla="*/ 5858516 w 312"/>
                <a:gd name="T5" fmla="*/ 31178071 h 1720"/>
                <a:gd name="T6" fmla="*/ 0 w 312"/>
                <a:gd name="T7" fmla="*/ 30597756 h 1720"/>
                <a:gd name="T8" fmla="*/ 0 w 312"/>
                <a:gd name="T9" fmla="*/ 1142717 h 1720"/>
                <a:gd name="T10" fmla="*/ 5858516 w 312"/>
                <a:gd name="T11" fmla="*/ 0 h 17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2" h="1720">
                  <a:moveTo>
                    <a:pt x="311" y="0"/>
                  </a:moveTo>
                  <a:lnTo>
                    <a:pt x="311" y="0"/>
                  </a:lnTo>
                  <a:cubicBezTo>
                    <a:pt x="311" y="1719"/>
                    <a:pt x="311" y="1719"/>
                    <a:pt x="311" y="1719"/>
                  </a:cubicBezTo>
                  <a:cubicBezTo>
                    <a:pt x="206" y="1714"/>
                    <a:pt x="101" y="1703"/>
                    <a:pt x="0" y="168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12" y="27"/>
                    <a:pt x="217" y="5"/>
                    <a:pt x="311" y="0"/>
                  </a:cubicBezTo>
                </a:path>
              </a:pathLst>
            </a:custGeom>
            <a:solidFill>
              <a:srgbClr val="F1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21" name="Freeform 1148"/>
            <p:cNvSpPr>
              <a:spLocks noChangeArrowheads="1"/>
            </p:cNvSpPr>
            <p:nvPr/>
          </p:nvSpPr>
          <p:spPr bwMode="auto">
            <a:xfrm>
              <a:off x="5294274" y="2196429"/>
              <a:ext cx="42821" cy="199909"/>
            </a:xfrm>
            <a:custGeom>
              <a:avLst/>
              <a:gdLst>
                <a:gd name="T0" fmla="*/ 5858242 w 312"/>
                <a:gd name="T1" fmla="*/ 0 h 1488"/>
                <a:gd name="T2" fmla="*/ 5858242 w 312"/>
                <a:gd name="T3" fmla="*/ 0 h 1488"/>
                <a:gd name="T4" fmla="*/ 5858242 w 312"/>
                <a:gd name="T5" fmla="*/ 26839261 h 1488"/>
                <a:gd name="T6" fmla="*/ 0 w 312"/>
                <a:gd name="T7" fmla="*/ 24944022 h 1488"/>
                <a:gd name="T8" fmla="*/ 0 w 312"/>
                <a:gd name="T9" fmla="*/ 3321069 h 1488"/>
                <a:gd name="T10" fmla="*/ 5858242 w 312"/>
                <a:gd name="T11" fmla="*/ 0 h 14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2" h="1488">
                  <a:moveTo>
                    <a:pt x="311" y="0"/>
                  </a:moveTo>
                  <a:lnTo>
                    <a:pt x="311" y="0"/>
                  </a:lnTo>
                  <a:cubicBezTo>
                    <a:pt x="311" y="1487"/>
                    <a:pt x="311" y="1487"/>
                    <a:pt x="311" y="1487"/>
                  </a:cubicBezTo>
                  <a:cubicBezTo>
                    <a:pt x="206" y="1461"/>
                    <a:pt x="100" y="1424"/>
                    <a:pt x="0" y="1382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11" y="111"/>
                    <a:pt x="217" y="47"/>
                    <a:pt x="311" y="0"/>
                  </a:cubicBezTo>
                </a:path>
              </a:pathLst>
            </a:custGeom>
            <a:solidFill>
              <a:srgbClr val="F1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22" name="Freeform 1149"/>
            <p:cNvSpPr>
              <a:spLocks noChangeArrowheads="1"/>
            </p:cNvSpPr>
            <p:nvPr/>
          </p:nvSpPr>
          <p:spPr bwMode="auto">
            <a:xfrm>
              <a:off x="5226077" y="2251960"/>
              <a:ext cx="39650" cy="117407"/>
            </a:xfrm>
            <a:custGeom>
              <a:avLst/>
              <a:gdLst>
                <a:gd name="T0" fmla="*/ 5477661 w 286"/>
                <a:gd name="T1" fmla="*/ 0 h 871"/>
                <a:gd name="T2" fmla="*/ 5477661 w 286"/>
                <a:gd name="T3" fmla="*/ 0 h 871"/>
                <a:gd name="T4" fmla="*/ 5477661 w 286"/>
                <a:gd name="T5" fmla="*/ 15807754 h 871"/>
                <a:gd name="T6" fmla="*/ 0 w 286"/>
                <a:gd name="T7" fmla="*/ 12646257 h 871"/>
                <a:gd name="T8" fmla="*/ 5477661 w 286"/>
                <a:gd name="T9" fmla="*/ 0 h 8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871">
                  <a:moveTo>
                    <a:pt x="285" y="0"/>
                  </a:moveTo>
                  <a:lnTo>
                    <a:pt x="285" y="0"/>
                  </a:lnTo>
                  <a:cubicBezTo>
                    <a:pt x="285" y="870"/>
                    <a:pt x="285" y="870"/>
                    <a:pt x="285" y="870"/>
                  </a:cubicBezTo>
                  <a:cubicBezTo>
                    <a:pt x="189" y="818"/>
                    <a:pt x="94" y="760"/>
                    <a:pt x="0" y="696"/>
                  </a:cubicBezTo>
                  <a:cubicBezTo>
                    <a:pt x="94" y="422"/>
                    <a:pt x="174" y="179"/>
                    <a:pt x="285" y="0"/>
                  </a:cubicBezTo>
                </a:path>
              </a:pathLst>
            </a:custGeom>
            <a:solidFill>
              <a:srgbClr val="F1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24" name="Freeform 1150"/>
            <p:cNvSpPr>
              <a:spLocks noChangeArrowheads="1"/>
            </p:cNvSpPr>
            <p:nvPr/>
          </p:nvSpPr>
          <p:spPr bwMode="auto">
            <a:xfrm>
              <a:off x="5256211" y="2228161"/>
              <a:ext cx="333056" cy="42838"/>
            </a:xfrm>
            <a:custGeom>
              <a:avLst/>
              <a:gdLst>
                <a:gd name="T0" fmla="*/ 3989148 w 2479"/>
                <a:gd name="T1" fmla="*/ 0 h 318"/>
                <a:gd name="T2" fmla="*/ 3989148 w 2479"/>
                <a:gd name="T3" fmla="*/ 0 h 318"/>
                <a:gd name="T4" fmla="*/ 0 w 2479"/>
                <a:gd name="T5" fmla="*/ 5752551 h 318"/>
                <a:gd name="T6" fmla="*/ 44728386 w 2479"/>
                <a:gd name="T7" fmla="*/ 5752551 h 318"/>
                <a:gd name="T8" fmla="*/ 40757241 w 2479"/>
                <a:gd name="T9" fmla="*/ 0 h 318"/>
                <a:gd name="T10" fmla="*/ 3989148 w 2479"/>
                <a:gd name="T11" fmla="*/ 0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79" h="318">
                  <a:moveTo>
                    <a:pt x="221" y="0"/>
                  </a:moveTo>
                  <a:lnTo>
                    <a:pt x="221" y="0"/>
                  </a:lnTo>
                  <a:cubicBezTo>
                    <a:pt x="132" y="79"/>
                    <a:pt x="63" y="190"/>
                    <a:pt x="0" y="317"/>
                  </a:cubicBezTo>
                  <a:cubicBezTo>
                    <a:pt x="2478" y="317"/>
                    <a:pt x="2478" y="317"/>
                    <a:pt x="2478" y="317"/>
                  </a:cubicBezTo>
                  <a:cubicBezTo>
                    <a:pt x="2416" y="190"/>
                    <a:pt x="2347" y="79"/>
                    <a:pt x="2258" y="0"/>
                  </a:cubicBezTo>
                  <a:lnTo>
                    <a:pt x="221" y="0"/>
                  </a:lnTo>
                </a:path>
              </a:pathLst>
            </a:custGeom>
            <a:solidFill>
              <a:srgbClr val="F1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26" name="Freeform 1152"/>
            <p:cNvSpPr>
              <a:spLocks noChangeArrowheads="1"/>
            </p:cNvSpPr>
            <p:nvPr/>
          </p:nvSpPr>
          <p:spPr bwMode="auto">
            <a:xfrm>
              <a:off x="5267312" y="2370953"/>
              <a:ext cx="310852" cy="36492"/>
            </a:xfrm>
            <a:custGeom>
              <a:avLst/>
              <a:gdLst>
                <a:gd name="T0" fmla="*/ 0 w 2300"/>
                <a:gd name="T1" fmla="*/ 0 h 275"/>
                <a:gd name="T2" fmla="*/ 0 w 2300"/>
                <a:gd name="T3" fmla="*/ 0 h 275"/>
                <a:gd name="T4" fmla="*/ 21006297 w 2300"/>
                <a:gd name="T5" fmla="*/ 4824773 h 275"/>
                <a:gd name="T6" fmla="*/ 41994348 w 2300"/>
                <a:gd name="T7" fmla="*/ 0 h 275"/>
                <a:gd name="T8" fmla="*/ 0 w 2300"/>
                <a:gd name="T9" fmla="*/ 0 h 2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00" h="275">
                  <a:moveTo>
                    <a:pt x="0" y="0"/>
                  </a:moveTo>
                  <a:lnTo>
                    <a:pt x="0" y="0"/>
                  </a:lnTo>
                  <a:cubicBezTo>
                    <a:pt x="342" y="179"/>
                    <a:pt x="738" y="274"/>
                    <a:pt x="1150" y="274"/>
                  </a:cubicBezTo>
                  <a:cubicBezTo>
                    <a:pt x="1566" y="274"/>
                    <a:pt x="1956" y="179"/>
                    <a:pt x="2299" y="0"/>
                  </a:cubicBezTo>
                  <a:lnTo>
                    <a:pt x="0" y="0"/>
                  </a:lnTo>
                </a:path>
              </a:pathLst>
            </a:custGeom>
            <a:solidFill>
              <a:srgbClr val="F1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27" name="Freeform 1153"/>
            <p:cNvSpPr>
              <a:spLocks noChangeArrowheads="1"/>
            </p:cNvSpPr>
            <p:nvPr/>
          </p:nvSpPr>
          <p:spPr bwMode="auto">
            <a:xfrm>
              <a:off x="5579750" y="2251960"/>
              <a:ext cx="9516" cy="17452"/>
            </a:xfrm>
            <a:custGeom>
              <a:avLst/>
              <a:gdLst>
                <a:gd name="T0" fmla="*/ 0 w 74"/>
                <a:gd name="T1" fmla="*/ 2191111 h 138"/>
                <a:gd name="T2" fmla="*/ 0 w 74"/>
                <a:gd name="T3" fmla="*/ 2191111 h 138"/>
                <a:gd name="T4" fmla="*/ 1207117 w 74"/>
                <a:gd name="T5" fmla="*/ 2191111 h 138"/>
                <a:gd name="T6" fmla="*/ 1141020 w 74"/>
                <a:gd name="T7" fmla="*/ 2095125 h 138"/>
                <a:gd name="T8" fmla="*/ 1041745 w 74"/>
                <a:gd name="T9" fmla="*/ 1839163 h 138"/>
                <a:gd name="T10" fmla="*/ 1041745 w 74"/>
                <a:gd name="T11" fmla="*/ 1759237 h 138"/>
                <a:gd name="T12" fmla="*/ 876501 w 74"/>
                <a:gd name="T13" fmla="*/ 1423350 h 138"/>
                <a:gd name="T14" fmla="*/ 793814 w 74"/>
                <a:gd name="T15" fmla="*/ 1327364 h 138"/>
                <a:gd name="T16" fmla="*/ 611853 w 74"/>
                <a:gd name="T17" fmla="*/ 991602 h 138"/>
                <a:gd name="T18" fmla="*/ 611853 w 74"/>
                <a:gd name="T19" fmla="*/ 991602 h 138"/>
                <a:gd name="T20" fmla="*/ 529167 w 74"/>
                <a:gd name="T21" fmla="*/ 911551 h 138"/>
                <a:gd name="T22" fmla="*/ 529167 w 74"/>
                <a:gd name="T23" fmla="*/ 831626 h 138"/>
                <a:gd name="T24" fmla="*/ 529167 w 74"/>
                <a:gd name="T25" fmla="*/ 735640 h 138"/>
                <a:gd name="T26" fmla="*/ 446480 w 74"/>
                <a:gd name="T27" fmla="*/ 671649 h 138"/>
                <a:gd name="T28" fmla="*/ 347205 w 74"/>
                <a:gd name="T29" fmla="*/ 575790 h 138"/>
                <a:gd name="T30" fmla="*/ 347205 w 74"/>
                <a:gd name="T31" fmla="*/ 575790 h 138"/>
                <a:gd name="T32" fmla="*/ 347205 w 74"/>
                <a:gd name="T33" fmla="*/ 575790 h 138"/>
                <a:gd name="T34" fmla="*/ 347205 w 74"/>
                <a:gd name="T35" fmla="*/ 495738 h 138"/>
                <a:gd name="T36" fmla="*/ 248059 w 74"/>
                <a:gd name="T37" fmla="*/ 399878 h 138"/>
                <a:gd name="T38" fmla="*/ 248059 w 74"/>
                <a:gd name="T39" fmla="*/ 399878 h 138"/>
                <a:gd name="T40" fmla="*/ 248059 w 74"/>
                <a:gd name="T41" fmla="*/ 335888 h 138"/>
                <a:gd name="T42" fmla="*/ 248059 w 74"/>
                <a:gd name="T43" fmla="*/ 335888 h 138"/>
                <a:gd name="T44" fmla="*/ 181961 w 74"/>
                <a:gd name="T45" fmla="*/ 239902 h 138"/>
                <a:gd name="T46" fmla="*/ 82686 w 74"/>
                <a:gd name="T47" fmla="*/ 159977 h 138"/>
                <a:gd name="T48" fmla="*/ 82686 w 74"/>
                <a:gd name="T49" fmla="*/ 63991 h 138"/>
                <a:gd name="T50" fmla="*/ 82686 w 74"/>
                <a:gd name="T51" fmla="*/ 63991 h 138"/>
                <a:gd name="T52" fmla="*/ 0 w 74"/>
                <a:gd name="T53" fmla="*/ 0 h 138"/>
                <a:gd name="T54" fmla="*/ 0 w 74"/>
                <a:gd name="T55" fmla="*/ 2191111 h 13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74" h="138">
                  <a:moveTo>
                    <a:pt x="0" y="137"/>
                  </a:moveTo>
                  <a:lnTo>
                    <a:pt x="0" y="137"/>
                  </a:lnTo>
                  <a:cubicBezTo>
                    <a:pt x="73" y="137"/>
                    <a:pt x="73" y="137"/>
                    <a:pt x="73" y="137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58" y="104"/>
                    <a:pt x="53" y="94"/>
                    <a:pt x="53" y="89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2" y="73"/>
                    <a:pt x="42" y="68"/>
                    <a:pt x="37" y="62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7"/>
                  </a:lnTo>
                </a:path>
              </a:pathLst>
            </a:custGeom>
            <a:solidFill>
              <a:srgbClr val="F5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28" name="Freeform 1154"/>
            <p:cNvSpPr>
              <a:spLocks noChangeArrowheads="1"/>
            </p:cNvSpPr>
            <p:nvPr/>
          </p:nvSpPr>
          <p:spPr bwMode="auto">
            <a:xfrm>
              <a:off x="5579750" y="2299557"/>
              <a:ext cx="36477" cy="41251"/>
            </a:xfrm>
            <a:custGeom>
              <a:avLst/>
              <a:gdLst>
                <a:gd name="T0" fmla="*/ 4820800 w 275"/>
                <a:gd name="T1" fmla="*/ 5436538 h 312"/>
                <a:gd name="T2" fmla="*/ 4820800 w 275"/>
                <a:gd name="T3" fmla="*/ 5331560 h 312"/>
                <a:gd name="T4" fmla="*/ 4732858 w 275"/>
                <a:gd name="T5" fmla="*/ 5156772 h 312"/>
                <a:gd name="T6" fmla="*/ 4732858 w 275"/>
                <a:gd name="T7" fmla="*/ 5051925 h 312"/>
                <a:gd name="T8" fmla="*/ 4644915 w 275"/>
                <a:gd name="T9" fmla="*/ 4789744 h 312"/>
                <a:gd name="T10" fmla="*/ 4539331 w 275"/>
                <a:gd name="T11" fmla="*/ 4684897 h 312"/>
                <a:gd name="T12" fmla="*/ 4539331 w 275"/>
                <a:gd name="T13" fmla="*/ 4614956 h 312"/>
                <a:gd name="T14" fmla="*/ 4468897 w 275"/>
                <a:gd name="T15" fmla="*/ 4509977 h 312"/>
                <a:gd name="T16" fmla="*/ 4363445 w 275"/>
                <a:gd name="T17" fmla="*/ 4230343 h 312"/>
                <a:gd name="T18" fmla="*/ 4363445 w 275"/>
                <a:gd name="T19" fmla="*/ 4142949 h 312"/>
                <a:gd name="T20" fmla="*/ 4169918 w 275"/>
                <a:gd name="T21" fmla="*/ 3496154 h 312"/>
                <a:gd name="T22" fmla="*/ 3993900 w 275"/>
                <a:gd name="T23" fmla="*/ 3128994 h 312"/>
                <a:gd name="T24" fmla="*/ 3993900 w 275"/>
                <a:gd name="T25" fmla="*/ 3041600 h 312"/>
                <a:gd name="T26" fmla="*/ 3888316 w 275"/>
                <a:gd name="T27" fmla="*/ 2936754 h 312"/>
                <a:gd name="T28" fmla="*/ 3888316 w 275"/>
                <a:gd name="T29" fmla="*/ 2849360 h 312"/>
                <a:gd name="T30" fmla="*/ 3800373 w 275"/>
                <a:gd name="T31" fmla="*/ 2657120 h 312"/>
                <a:gd name="T32" fmla="*/ 3712430 w 275"/>
                <a:gd name="T33" fmla="*/ 2202565 h 312"/>
                <a:gd name="T34" fmla="*/ 3712430 w 275"/>
                <a:gd name="T35" fmla="*/ 2202565 h 312"/>
                <a:gd name="T36" fmla="*/ 3624487 w 275"/>
                <a:gd name="T37" fmla="*/ 2027778 h 312"/>
                <a:gd name="T38" fmla="*/ 3624487 w 275"/>
                <a:gd name="T39" fmla="*/ 1922931 h 312"/>
                <a:gd name="T40" fmla="*/ 3518903 w 275"/>
                <a:gd name="T41" fmla="*/ 1835537 h 312"/>
                <a:gd name="T42" fmla="*/ 3518903 w 275"/>
                <a:gd name="T43" fmla="*/ 1643165 h 312"/>
                <a:gd name="T44" fmla="*/ 3430960 w 275"/>
                <a:gd name="T45" fmla="*/ 1555771 h 312"/>
                <a:gd name="T46" fmla="*/ 3430960 w 275"/>
                <a:gd name="T47" fmla="*/ 1380983 h 312"/>
                <a:gd name="T48" fmla="*/ 3342885 w 275"/>
                <a:gd name="T49" fmla="*/ 1188743 h 312"/>
                <a:gd name="T50" fmla="*/ 3342885 w 275"/>
                <a:gd name="T51" fmla="*/ 1101349 h 312"/>
                <a:gd name="T52" fmla="*/ 3254942 w 275"/>
                <a:gd name="T53" fmla="*/ 1013823 h 312"/>
                <a:gd name="T54" fmla="*/ 3254942 w 275"/>
                <a:gd name="T55" fmla="*/ 908976 h 312"/>
                <a:gd name="T56" fmla="*/ 3149358 w 275"/>
                <a:gd name="T57" fmla="*/ 734188 h 312"/>
                <a:gd name="T58" fmla="*/ 3149358 w 275"/>
                <a:gd name="T59" fmla="*/ 629342 h 312"/>
                <a:gd name="T60" fmla="*/ 3061415 w 275"/>
                <a:gd name="T61" fmla="*/ 541948 h 312"/>
                <a:gd name="T62" fmla="*/ 2973472 w 275"/>
                <a:gd name="T63" fmla="*/ 262182 h 312"/>
                <a:gd name="T64" fmla="*/ 2973472 w 275"/>
                <a:gd name="T65" fmla="*/ 174788 h 312"/>
                <a:gd name="T66" fmla="*/ 0 w 275"/>
                <a:gd name="T67" fmla="*/ 0 h 3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75" h="312">
                  <a:moveTo>
                    <a:pt x="0" y="311"/>
                  </a:moveTo>
                  <a:lnTo>
                    <a:pt x="274" y="311"/>
                  </a:lnTo>
                  <a:lnTo>
                    <a:pt x="274" y="305"/>
                  </a:lnTo>
                  <a:lnTo>
                    <a:pt x="269" y="300"/>
                  </a:lnTo>
                  <a:lnTo>
                    <a:pt x="269" y="295"/>
                  </a:lnTo>
                  <a:lnTo>
                    <a:pt x="269" y="289"/>
                  </a:lnTo>
                  <a:lnTo>
                    <a:pt x="264" y="279"/>
                  </a:lnTo>
                  <a:lnTo>
                    <a:pt x="264" y="274"/>
                  </a:lnTo>
                  <a:lnTo>
                    <a:pt x="258" y="274"/>
                  </a:lnTo>
                  <a:lnTo>
                    <a:pt x="258" y="268"/>
                  </a:lnTo>
                  <a:lnTo>
                    <a:pt x="258" y="264"/>
                  </a:lnTo>
                  <a:lnTo>
                    <a:pt x="258" y="258"/>
                  </a:lnTo>
                  <a:lnTo>
                    <a:pt x="254" y="258"/>
                  </a:lnTo>
                  <a:lnTo>
                    <a:pt x="254" y="253"/>
                  </a:lnTo>
                  <a:lnTo>
                    <a:pt x="248" y="242"/>
                  </a:lnTo>
                  <a:lnTo>
                    <a:pt x="248" y="237"/>
                  </a:lnTo>
                  <a:lnTo>
                    <a:pt x="248" y="231"/>
                  </a:lnTo>
                  <a:lnTo>
                    <a:pt x="237" y="200"/>
                  </a:lnTo>
                  <a:lnTo>
                    <a:pt x="227" y="179"/>
                  </a:lnTo>
                  <a:lnTo>
                    <a:pt x="227" y="174"/>
                  </a:lnTo>
                  <a:lnTo>
                    <a:pt x="227" y="168"/>
                  </a:lnTo>
                  <a:lnTo>
                    <a:pt x="221" y="168"/>
                  </a:lnTo>
                  <a:lnTo>
                    <a:pt x="221" y="163"/>
                  </a:lnTo>
                  <a:lnTo>
                    <a:pt x="221" y="158"/>
                  </a:lnTo>
                  <a:lnTo>
                    <a:pt x="216" y="152"/>
                  </a:lnTo>
                  <a:lnTo>
                    <a:pt x="216" y="147"/>
                  </a:lnTo>
                  <a:lnTo>
                    <a:pt x="211" y="126"/>
                  </a:lnTo>
                  <a:lnTo>
                    <a:pt x="211" y="121"/>
                  </a:lnTo>
                  <a:lnTo>
                    <a:pt x="206" y="116"/>
                  </a:lnTo>
                  <a:lnTo>
                    <a:pt x="206" y="110"/>
                  </a:lnTo>
                  <a:lnTo>
                    <a:pt x="206" y="105"/>
                  </a:lnTo>
                  <a:lnTo>
                    <a:pt x="200" y="105"/>
                  </a:lnTo>
                  <a:lnTo>
                    <a:pt x="200" y="100"/>
                  </a:lnTo>
                  <a:lnTo>
                    <a:pt x="200" y="94"/>
                  </a:lnTo>
                  <a:lnTo>
                    <a:pt x="195" y="89"/>
                  </a:lnTo>
                  <a:lnTo>
                    <a:pt x="195" y="79"/>
                  </a:lnTo>
                  <a:lnTo>
                    <a:pt x="190" y="73"/>
                  </a:lnTo>
                  <a:lnTo>
                    <a:pt x="190" y="68"/>
                  </a:lnTo>
                  <a:lnTo>
                    <a:pt x="190" y="63"/>
                  </a:lnTo>
                  <a:lnTo>
                    <a:pt x="185" y="58"/>
                  </a:lnTo>
                  <a:lnTo>
                    <a:pt x="185" y="52"/>
                  </a:lnTo>
                  <a:lnTo>
                    <a:pt x="179" y="47"/>
                  </a:lnTo>
                  <a:lnTo>
                    <a:pt x="179" y="42"/>
                  </a:lnTo>
                  <a:lnTo>
                    <a:pt x="179" y="36"/>
                  </a:lnTo>
                  <a:lnTo>
                    <a:pt x="174" y="31"/>
                  </a:lnTo>
                  <a:lnTo>
                    <a:pt x="174" y="21"/>
                  </a:lnTo>
                  <a:lnTo>
                    <a:pt x="169" y="15"/>
                  </a:lnTo>
                  <a:lnTo>
                    <a:pt x="169" y="10"/>
                  </a:lnTo>
                  <a:lnTo>
                    <a:pt x="164" y="0"/>
                  </a:lnTo>
                  <a:lnTo>
                    <a:pt x="0" y="0"/>
                  </a:lnTo>
                  <a:lnTo>
                    <a:pt x="0" y="311"/>
                  </a:lnTo>
                </a:path>
              </a:pathLst>
            </a:custGeom>
            <a:solidFill>
              <a:srgbClr val="F5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29" name="Freeform 1155"/>
            <p:cNvSpPr>
              <a:spLocks noChangeArrowheads="1"/>
            </p:cNvSpPr>
            <p:nvPr/>
          </p:nvSpPr>
          <p:spPr bwMode="auto">
            <a:xfrm>
              <a:off x="5508381" y="2228161"/>
              <a:ext cx="42822" cy="42838"/>
            </a:xfrm>
            <a:custGeom>
              <a:avLst/>
              <a:gdLst>
                <a:gd name="T0" fmla="*/ 0 w 312"/>
                <a:gd name="T1" fmla="*/ 5752551 h 318"/>
                <a:gd name="T2" fmla="*/ 5858516 w 312"/>
                <a:gd name="T3" fmla="*/ 5752551 h 318"/>
                <a:gd name="T4" fmla="*/ 5858516 w 312"/>
                <a:gd name="T5" fmla="*/ 0 h 318"/>
                <a:gd name="T6" fmla="*/ 0 w 312"/>
                <a:gd name="T7" fmla="*/ 0 h 318"/>
                <a:gd name="T8" fmla="*/ 0 w 312"/>
                <a:gd name="T9" fmla="*/ 5752551 h 3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8">
                  <a:moveTo>
                    <a:pt x="0" y="317"/>
                  </a:moveTo>
                  <a:lnTo>
                    <a:pt x="311" y="317"/>
                  </a:lnTo>
                  <a:lnTo>
                    <a:pt x="311" y="0"/>
                  </a:lnTo>
                  <a:lnTo>
                    <a:pt x="0" y="0"/>
                  </a:lnTo>
                  <a:lnTo>
                    <a:pt x="0" y="317"/>
                  </a:lnTo>
                </a:path>
              </a:pathLst>
            </a:custGeom>
            <a:solidFill>
              <a:srgbClr val="F5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30" name="Freeform 1156"/>
            <p:cNvSpPr>
              <a:spLocks noChangeArrowheads="1"/>
            </p:cNvSpPr>
            <p:nvPr/>
          </p:nvSpPr>
          <p:spPr bwMode="auto">
            <a:xfrm>
              <a:off x="5508381" y="2299557"/>
              <a:ext cx="42822" cy="41251"/>
            </a:xfrm>
            <a:custGeom>
              <a:avLst/>
              <a:gdLst>
                <a:gd name="T0" fmla="*/ 0 w 312"/>
                <a:gd name="T1" fmla="*/ 5436538 h 312"/>
                <a:gd name="T2" fmla="*/ 5858516 w 312"/>
                <a:gd name="T3" fmla="*/ 5436538 h 312"/>
                <a:gd name="T4" fmla="*/ 5858516 w 312"/>
                <a:gd name="T5" fmla="*/ 0 h 312"/>
                <a:gd name="T6" fmla="*/ 0 w 312"/>
                <a:gd name="T7" fmla="*/ 0 h 312"/>
                <a:gd name="T8" fmla="*/ 0 w 312"/>
                <a:gd name="T9" fmla="*/ 5436538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2">
                  <a:moveTo>
                    <a:pt x="0" y="311"/>
                  </a:moveTo>
                  <a:lnTo>
                    <a:pt x="311" y="311"/>
                  </a:lnTo>
                  <a:lnTo>
                    <a:pt x="311" y="0"/>
                  </a:lnTo>
                  <a:lnTo>
                    <a:pt x="0" y="0"/>
                  </a:lnTo>
                  <a:lnTo>
                    <a:pt x="0" y="311"/>
                  </a:lnTo>
                </a:path>
              </a:pathLst>
            </a:custGeom>
            <a:solidFill>
              <a:srgbClr val="F5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31" name="Freeform 1157"/>
            <p:cNvSpPr>
              <a:spLocks noChangeArrowheads="1"/>
            </p:cNvSpPr>
            <p:nvPr/>
          </p:nvSpPr>
          <p:spPr bwMode="auto">
            <a:xfrm>
              <a:off x="5508381" y="2370953"/>
              <a:ext cx="42822" cy="25385"/>
            </a:xfrm>
            <a:custGeom>
              <a:avLst/>
              <a:gdLst>
                <a:gd name="T0" fmla="*/ 0 w 312"/>
                <a:gd name="T1" fmla="*/ 3270909 h 196"/>
                <a:gd name="T2" fmla="*/ 282598 w 312"/>
                <a:gd name="T3" fmla="*/ 3187113 h 196"/>
                <a:gd name="T4" fmla="*/ 282598 w 312"/>
                <a:gd name="T5" fmla="*/ 3187113 h 196"/>
                <a:gd name="T6" fmla="*/ 282598 w 312"/>
                <a:gd name="T7" fmla="*/ 3187113 h 196"/>
                <a:gd name="T8" fmla="*/ 395555 w 312"/>
                <a:gd name="T9" fmla="*/ 3187113 h 196"/>
                <a:gd name="T10" fmla="*/ 583999 w 312"/>
                <a:gd name="T11" fmla="*/ 3103187 h 196"/>
                <a:gd name="T12" fmla="*/ 696956 w 312"/>
                <a:gd name="T13" fmla="*/ 3103187 h 196"/>
                <a:gd name="T14" fmla="*/ 885400 w 312"/>
                <a:gd name="T15" fmla="*/ 3103187 h 196"/>
                <a:gd name="T16" fmla="*/ 979553 w 312"/>
                <a:gd name="T17" fmla="*/ 3002553 h 196"/>
                <a:gd name="T18" fmla="*/ 979553 w 312"/>
                <a:gd name="T19" fmla="*/ 3002553 h 196"/>
                <a:gd name="T20" fmla="*/ 979553 w 312"/>
                <a:gd name="T21" fmla="*/ 3002553 h 196"/>
                <a:gd name="T22" fmla="*/ 1280954 w 312"/>
                <a:gd name="T23" fmla="*/ 3002553 h 196"/>
                <a:gd name="T24" fmla="*/ 1375108 w 312"/>
                <a:gd name="T25" fmla="*/ 2918757 h 196"/>
                <a:gd name="T26" fmla="*/ 1375108 w 312"/>
                <a:gd name="T27" fmla="*/ 2918757 h 196"/>
                <a:gd name="T28" fmla="*/ 1488202 w 312"/>
                <a:gd name="T29" fmla="*/ 2918757 h 196"/>
                <a:gd name="T30" fmla="*/ 1582355 w 312"/>
                <a:gd name="T31" fmla="*/ 2918757 h 196"/>
                <a:gd name="T32" fmla="*/ 1676509 w 312"/>
                <a:gd name="T33" fmla="*/ 2834831 h 196"/>
                <a:gd name="T34" fmla="*/ 1977910 w 312"/>
                <a:gd name="T35" fmla="*/ 2834831 h 196"/>
                <a:gd name="T36" fmla="*/ 1977910 w 312"/>
                <a:gd name="T37" fmla="*/ 2834831 h 196"/>
                <a:gd name="T38" fmla="*/ 1977910 w 312"/>
                <a:gd name="T39" fmla="*/ 2734198 h 196"/>
                <a:gd name="T40" fmla="*/ 2072201 w 312"/>
                <a:gd name="T41" fmla="*/ 2734198 h 196"/>
                <a:gd name="T42" fmla="*/ 2279311 w 312"/>
                <a:gd name="T43" fmla="*/ 2734198 h 196"/>
                <a:gd name="T44" fmla="*/ 2373602 w 312"/>
                <a:gd name="T45" fmla="*/ 2650272 h 196"/>
                <a:gd name="T46" fmla="*/ 2373602 w 312"/>
                <a:gd name="T47" fmla="*/ 2650272 h 196"/>
                <a:gd name="T48" fmla="*/ 2467755 w 312"/>
                <a:gd name="T49" fmla="*/ 2650272 h 196"/>
                <a:gd name="T50" fmla="*/ 2580712 w 312"/>
                <a:gd name="T51" fmla="*/ 2566475 h 196"/>
                <a:gd name="T52" fmla="*/ 2656062 w 312"/>
                <a:gd name="T53" fmla="*/ 2566475 h 196"/>
                <a:gd name="T54" fmla="*/ 2769156 w 312"/>
                <a:gd name="T55" fmla="*/ 2566475 h 196"/>
                <a:gd name="T56" fmla="*/ 2882113 w 312"/>
                <a:gd name="T57" fmla="*/ 2566475 h 196"/>
                <a:gd name="T58" fmla="*/ 2976404 w 312"/>
                <a:gd name="T59" fmla="*/ 2482549 h 196"/>
                <a:gd name="T60" fmla="*/ 2976404 w 312"/>
                <a:gd name="T61" fmla="*/ 2482549 h 196"/>
                <a:gd name="T62" fmla="*/ 3277805 w 312"/>
                <a:gd name="T63" fmla="*/ 2381916 h 196"/>
                <a:gd name="T64" fmla="*/ 3371958 w 312"/>
                <a:gd name="T65" fmla="*/ 2381916 h 196"/>
                <a:gd name="T66" fmla="*/ 3560265 w 312"/>
                <a:gd name="T67" fmla="*/ 2298120 h 196"/>
                <a:gd name="T68" fmla="*/ 3673359 w 312"/>
                <a:gd name="T69" fmla="*/ 2298120 h 196"/>
                <a:gd name="T70" fmla="*/ 3861666 w 312"/>
                <a:gd name="T71" fmla="*/ 2214194 h 196"/>
                <a:gd name="T72" fmla="*/ 4068914 w 312"/>
                <a:gd name="T73" fmla="*/ 2214194 h 196"/>
                <a:gd name="T74" fmla="*/ 4257358 w 312"/>
                <a:gd name="T75" fmla="*/ 2130268 h 196"/>
                <a:gd name="T76" fmla="*/ 4257358 w 312"/>
                <a:gd name="T77" fmla="*/ 2130268 h 196"/>
                <a:gd name="T78" fmla="*/ 4370315 w 312"/>
                <a:gd name="T79" fmla="*/ 2029634 h 196"/>
                <a:gd name="T80" fmla="*/ 4370315 w 312"/>
                <a:gd name="T81" fmla="*/ 2029634 h 196"/>
                <a:gd name="T82" fmla="*/ 4558759 w 312"/>
                <a:gd name="T83" fmla="*/ 2029634 h 196"/>
                <a:gd name="T84" fmla="*/ 4558759 w 312"/>
                <a:gd name="T85" fmla="*/ 1945838 h 196"/>
                <a:gd name="T86" fmla="*/ 4652912 w 312"/>
                <a:gd name="T87" fmla="*/ 1945838 h 196"/>
                <a:gd name="T88" fmla="*/ 4860160 w 312"/>
                <a:gd name="T89" fmla="*/ 1945838 h 196"/>
                <a:gd name="T90" fmla="*/ 4954313 w 312"/>
                <a:gd name="T91" fmla="*/ 1861912 h 196"/>
                <a:gd name="T92" fmla="*/ 5048467 w 312"/>
                <a:gd name="T93" fmla="*/ 1861912 h 196"/>
                <a:gd name="T94" fmla="*/ 5161561 w 312"/>
                <a:gd name="T95" fmla="*/ 1761279 h 196"/>
                <a:gd name="T96" fmla="*/ 5255714 w 312"/>
                <a:gd name="T97" fmla="*/ 1761279 h 196"/>
                <a:gd name="T98" fmla="*/ 5255714 w 312"/>
                <a:gd name="T99" fmla="*/ 1761279 h 196"/>
                <a:gd name="T100" fmla="*/ 5349868 w 312"/>
                <a:gd name="T101" fmla="*/ 1761279 h 196"/>
                <a:gd name="T102" fmla="*/ 5462962 w 312"/>
                <a:gd name="T103" fmla="*/ 1677482 h 196"/>
                <a:gd name="T104" fmla="*/ 5557115 w 312"/>
                <a:gd name="T105" fmla="*/ 1677482 h 196"/>
                <a:gd name="T106" fmla="*/ 5557115 w 312"/>
                <a:gd name="T107" fmla="*/ 1677482 h 196"/>
                <a:gd name="T108" fmla="*/ 5670072 w 312"/>
                <a:gd name="T109" fmla="*/ 1677482 h 196"/>
                <a:gd name="T110" fmla="*/ 5745422 w 312"/>
                <a:gd name="T111" fmla="*/ 1576719 h 196"/>
                <a:gd name="T112" fmla="*/ 5858516 w 312"/>
                <a:gd name="T113" fmla="*/ 1576719 h 196"/>
                <a:gd name="T114" fmla="*/ 5858516 w 312"/>
                <a:gd name="T115" fmla="*/ 0 h 196"/>
                <a:gd name="T116" fmla="*/ 0 w 312"/>
                <a:gd name="T117" fmla="*/ 0 h 196"/>
                <a:gd name="T118" fmla="*/ 0 w 312"/>
                <a:gd name="T119" fmla="*/ 3270909 h 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12" h="196">
                  <a:moveTo>
                    <a:pt x="0" y="195"/>
                  </a:moveTo>
                  <a:lnTo>
                    <a:pt x="15" y="190"/>
                  </a:lnTo>
                  <a:lnTo>
                    <a:pt x="21" y="190"/>
                  </a:lnTo>
                  <a:lnTo>
                    <a:pt x="31" y="185"/>
                  </a:lnTo>
                  <a:lnTo>
                    <a:pt x="37" y="185"/>
                  </a:lnTo>
                  <a:lnTo>
                    <a:pt x="47" y="185"/>
                  </a:lnTo>
                  <a:lnTo>
                    <a:pt x="52" y="179"/>
                  </a:lnTo>
                  <a:lnTo>
                    <a:pt x="68" y="179"/>
                  </a:lnTo>
                  <a:lnTo>
                    <a:pt x="73" y="174"/>
                  </a:lnTo>
                  <a:lnTo>
                    <a:pt x="79" y="174"/>
                  </a:lnTo>
                  <a:lnTo>
                    <a:pt x="84" y="174"/>
                  </a:lnTo>
                  <a:lnTo>
                    <a:pt x="89" y="169"/>
                  </a:lnTo>
                  <a:lnTo>
                    <a:pt x="105" y="169"/>
                  </a:lnTo>
                  <a:lnTo>
                    <a:pt x="105" y="163"/>
                  </a:lnTo>
                  <a:lnTo>
                    <a:pt x="110" y="163"/>
                  </a:lnTo>
                  <a:lnTo>
                    <a:pt x="121" y="163"/>
                  </a:lnTo>
                  <a:lnTo>
                    <a:pt x="126" y="158"/>
                  </a:lnTo>
                  <a:lnTo>
                    <a:pt x="131" y="158"/>
                  </a:lnTo>
                  <a:lnTo>
                    <a:pt x="137" y="153"/>
                  </a:lnTo>
                  <a:lnTo>
                    <a:pt x="141" y="153"/>
                  </a:lnTo>
                  <a:lnTo>
                    <a:pt x="147" y="153"/>
                  </a:lnTo>
                  <a:lnTo>
                    <a:pt x="153" y="153"/>
                  </a:lnTo>
                  <a:lnTo>
                    <a:pt x="158" y="148"/>
                  </a:lnTo>
                  <a:lnTo>
                    <a:pt x="174" y="142"/>
                  </a:lnTo>
                  <a:lnTo>
                    <a:pt x="179" y="142"/>
                  </a:lnTo>
                  <a:lnTo>
                    <a:pt x="189" y="137"/>
                  </a:lnTo>
                  <a:lnTo>
                    <a:pt x="195" y="137"/>
                  </a:lnTo>
                  <a:lnTo>
                    <a:pt x="205" y="132"/>
                  </a:lnTo>
                  <a:lnTo>
                    <a:pt x="216" y="132"/>
                  </a:lnTo>
                  <a:lnTo>
                    <a:pt x="226" y="127"/>
                  </a:lnTo>
                  <a:lnTo>
                    <a:pt x="232" y="121"/>
                  </a:lnTo>
                  <a:lnTo>
                    <a:pt x="242" y="121"/>
                  </a:lnTo>
                  <a:lnTo>
                    <a:pt x="242" y="116"/>
                  </a:lnTo>
                  <a:lnTo>
                    <a:pt x="247" y="116"/>
                  </a:lnTo>
                  <a:lnTo>
                    <a:pt x="258" y="116"/>
                  </a:lnTo>
                  <a:lnTo>
                    <a:pt x="263" y="111"/>
                  </a:lnTo>
                  <a:lnTo>
                    <a:pt x="268" y="111"/>
                  </a:lnTo>
                  <a:lnTo>
                    <a:pt x="274" y="105"/>
                  </a:lnTo>
                  <a:lnTo>
                    <a:pt x="279" y="105"/>
                  </a:lnTo>
                  <a:lnTo>
                    <a:pt x="284" y="105"/>
                  </a:lnTo>
                  <a:lnTo>
                    <a:pt x="290" y="100"/>
                  </a:lnTo>
                  <a:lnTo>
                    <a:pt x="295" y="100"/>
                  </a:lnTo>
                  <a:lnTo>
                    <a:pt x="301" y="100"/>
                  </a:lnTo>
                  <a:lnTo>
                    <a:pt x="305" y="94"/>
                  </a:lnTo>
                  <a:lnTo>
                    <a:pt x="311" y="94"/>
                  </a:lnTo>
                  <a:lnTo>
                    <a:pt x="311" y="0"/>
                  </a:lnTo>
                  <a:lnTo>
                    <a:pt x="0" y="0"/>
                  </a:lnTo>
                  <a:lnTo>
                    <a:pt x="0" y="195"/>
                  </a:lnTo>
                </a:path>
              </a:pathLst>
            </a:custGeom>
            <a:solidFill>
              <a:srgbClr val="F5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32" name="Freeform 1158"/>
            <p:cNvSpPr>
              <a:spLocks noChangeArrowheads="1"/>
            </p:cNvSpPr>
            <p:nvPr/>
          </p:nvSpPr>
          <p:spPr bwMode="auto">
            <a:xfrm>
              <a:off x="5437012" y="2228161"/>
              <a:ext cx="42821" cy="42838"/>
            </a:xfrm>
            <a:custGeom>
              <a:avLst/>
              <a:gdLst>
                <a:gd name="T0" fmla="*/ 0 w 319"/>
                <a:gd name="T1" fmla="*/ 5752551 h 318"/>
                <a:gd name="T2" fmla="*/ 5730094 w 319"/>
                <a:gd name="T3" fmla="*/ 5752551 h 318"/>
                <a:gd name="T4" fmla="*/ 5730094 w 319"/>
                <a:gd name="T5" fmla="*/ 0 h 318"/>
                <a:gd name="T6" fmla="*/ 0 w 319"/>
                <a:gd name="T7" fmla="*/ 0 h 318"/>
                <a:gd name="T8" fmla="*/ 0 w 319"/>
                <a:gd name="T9" fmla="*/ 5752551 h 3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9" h="318">
                  <a:moveTo>
                    <a:pt x="0" y="317"/>
                  </a:moveTo>
                  <a:lnTo>
                    <a:pt x="318" y="317"/>
                  </a:lnTo>
                  <a:lnTo>
                    <a:pt x="318" y="0"/>
                  </a:lnTo>
                  <a:lnTo>
                    <a:pt x="0" y="0"/>
                  </a:lnTo>
                  <a:lnTo>
                    <a:pt x="0" y="317"/>
                  </a:lnTo>
                </a:path>
              </a:pathLst>
            </a:custGeom>
            <a:solidFill>
              <a:srgbClr val="F5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33" name="Freeform 1159"/>
            <p:cNvSpPr>
              <a:spLocks noChangeArrowheads="1"/>
            </p:cNvSpPr>
            <p:nvPr/>
          </p:nvSpPr>
          <p:spPr bwMode="auto">
            <a:xfrm>
              <a:off x="5437012" y="2299557"/>
              <a:ext cx="42821" cy="41251"/>
            </a:xfrm>
            <a:custGeom>
              <a:avLst/>
              <a:gdLst>
                <a:gd name="T0" fmla="*/ 0 w 319"/>
                <a:gd name="T1" fmla="*/ 5436538 h 312"/>
                <a:gd name="T2" fmla="*/ 5730094 w 319"/>
                <a:gd name="T3" fmla="*/ 5436538 h 312"/>
                <a:gd name="T4" fmla="*/ 5730094 w 319"/>
                <a:gd name="T5" fmla="*/ 0 h 312"/>
                <a:gd name="T6" fmla="*/ 0 w 319"/>
                <a:gd name="T7" fmla="*/ 0 h 312"/>
                <a:gd name="T8" fmla="*/ 0 w 319"/>
                <a:gd name="T9" fmla="*/ 5436538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9" h="312">
                  <a:moveTo>
                    <a:pt x="0" y="311"/>
                  </a:moveTo>
                  <a:lnTo>
                    <a:pt x="318" y="311"/>
                  </a:lnTo>
                  <a:lnTo>
                    <a:pt x="318" y="0"/>
                  </a:lnTo>
                  <a:lnTo>
                    <a:pt x="0" y="0"/>
                  </a:lnTo>
                  <a:lnTo>
                    <a:pt x="0" y="311"/>
                  </a:lnTo>
                </a:path>
              </a:pathLst>
            </a:custGeom>
            <a:solidFill>
              <a:srgbClr val="F5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34" name="Freeform 1160"/>
            <p:cNvSpPr>
              <a:spLocks noChangeArrowheads="1"/>
            </p:cNvSpPr>
            <p:nvPr/>
          </p:nvSpPr>
          <p:spPr bwMode="auto">
            <a:xfrm>
              <a:off x="5437012" y="2370953"/>
              <a:ext cx="42821" cy="36492"/>
            </a:xfrm>
            <a:custGeom>
              <a:avLst/>
              <a:gdLst>
                <a:gd name="T0" fmla="*/ 306325 w 319"/>
                <a:gd name="T1" fmla="*/ 4824773 h 275"/>
                <a:gd name="T2" fmla="*/ 306325 w 319"/>
                <a:gd name="T3" fmla="*/ 4824773 h 275"/>
                <a:gd name="T4" fmla="*/ 396396 w 319"/>
                <a:gd name="T5" fmla="*/ 4824773 h 275"/>
                <a:gd name="T6" fmla="*/ 684733 w 319"/>
                <a:gd name="T7" fmla="*/ 4824773 h 275"/>
                <a:gd name="T8" fmla="*/ 774805 w 319"/>
                <a:gd name="T9" fmla="*/ 4824773 h 275"/>
                <a:gd name="T10" fmla="*/ 1063142 w 319"/>
                <a:gd name="T11" fmla="*/ 4736794 h 275"/>
                <a:gd name="T12" fmla="*/ 1153214 w 319"/>
                <a:gd name="T13" fmla="*/ 4736794 h 275"/>
                <a:gd name="T14" fmla="*/ 1351479 w 319"/>
                <a:gd name="T15" fmla="*/ 4736794 h 275"/>
                <a:gd name="T16" fmla="*/ 1441551 w 319"/>
                <a:gd name="T17" fmla="*/ 4736794 h 275"/>
                <a:gd name="T18" fmla="*/ 1441551 w 319"/>
                <a:gd name="T19" fmla="*/ 4736794 h 275"/>
                <a:gd name="T20" fmla="*/ 1639682 w 319"/>
                <a:gd name="T21" fmla="*/ 4736794 h 275"/>
                <a:gd name="T22" fmla="*/ 1729888 w 319"/>
                <a:gd name="T23" fmla="*/ 4736794 h 275"/>
                <a:gd name="T24" fmla="*/ 1819960 w 319"/>
                <a:gd name="T25" fmla="*/ 4736794 h 275"/>
                <a:gd name="T26" fmla="*/ 2108297 w 319"/>
                <a:gd name="T27" fmla="*/ 4736794 h 275"/>
                <a:gd name="T28" fmla="*/ 2108297 w 319"/>
                <a:gd name="T29" fmla="*/ 4736794 h 275"/>
                <a:gd name="T30" fmla="*/ 2198368 w 319"/>
                <a:gd name="T31" fmla="*/ 4648683 h 275"/>
                <a:gd name="T32" fmla="*/ 2396499 w 319"/>
                <a:gd name="T33" fmla="*/ 4648683 h 275"/>
                <a:gd name="T34" fmla="*/ 2396499 w 319"/>
                <a:gd name="T35" fmla="*/ 4648683 h 275"/>
                <a:gd name="T36" fmla="*/ 2486571 w 319"/>
                <a:gd name="T37" fmla="*/ 4648683 h 275"/>
                <a:gd name="T38" fmla="*/ 2576777 w 319"/>
                <a:gd name="T39" fmla="*/ 4648683 h 275"/>
                <a:gd name="T40" fmla="*/ 2666849 w 319"/>
                <a:gd name="T41" fmla="*/ 4648683 h 275"/>
                <a:gd name="T42" fmla="*/ 2774908 w 319"/>
                <a:gd name="T43" fmla="*/ 4648683 h 275"/>
                <a:gd name="T44" fmla="*/ 2883102 w 319"/>
                <a:gd name="T45" fmla="*/ 4648683 h 275"/>
                <a:gd name="T46" fmla="*/ 3063245 w 319"/>
                <a:gd name="T47" fmla="*/ 4648683 h 275"/>
                <a:gd name="T48" fmla="*/ 3261510 w 319"/>
                <a:gd name="T49" fmla="*/ 4543055 h 275"/>
                <a:gd name="T50" fmla="*/ 3333460 w 319"/>
                <a:gd name="T51" fmla="*/ 4543055 h 275"/>
                <a:gd name="T52" fmla="*/ 3531726 w 319"/>
                <a:gd name="T53" fmla="*/ 4543055 h 275"/>
                <a:gd name="T54" fmla="*/ 3621797 w 319"/>
                <a:gd name="T55" fmla="*/ 4543055 h 275"/>
                <a:gd name="T56" fmla="*/ 3910135 w 319"/>
                <a:gd name="T57" fmla="*/ 4455076 h 275"/>
                <a:gd name="T58" fmla="*/ 4000206 w 319"/>
                <a:gd name="T59" fmla="*/ 4455076 h 275"/>
                <a:gd name="T60" fmla="*/ 4000206 w 319"/>
                <a:gd name="T61" fmla="*/ 4455076 h 275"/>
                <a:gd name="T62" fmla="*/ 4288543 w 319"/>
                <a:gd name="T63" fmla="*/ 4455076 h 275"/>
                <a:gd name="T64" fmla="*/ 4288543 w 319"/>
                <a:gd name="T65" fmla="*/ 4455076 h 275"/>
                <a:gd name="T66" fmla="*/ 4288543 w 319"/>
                <a:gd name="T67" fmla="*/ 4455076 h 275"/>
                <a:gd name="T68" fmla="*/ 4288543 w 319"/>
                <a:gd name="T69" fmla="*/ 4455076 h 275"/>
                <a:gd name="T70" fmla="*/ 4666952 w 319"/>
                <a:gd name="T71" fmla="*/ 4366964 h 275"/>
                <a:gd name="T72" fmla="*/ 4666952 w 319"/>
                <a:gd name="T73" fmla="*/ 4366964 h 275"/>
                <a:gd name="T74" fmla="*/ 5730094 w 319"/>
                <a:gd name="T75" fmla="*/ 4261337 h 275"/>
                <a:gd name="T76" fmla="*/ 5730094 w 319"/>
                <a:gd name="T77" fmla="*/ 0 h 275"/>
                <a:gd name="T78" fmla="*/ 0 w 319"/>
                <a:gd name="T79" fmla="*/ 0 h 275"/>
                <a:gd name="T80" fmla="*/ 0 w 319"/>
                <a:gd name="T81" fmla="*/ 4824773 h 275"/>
                <a:gd name="T82" fmla="*/ 306325 w 319"/>
                <a:gd name="T83" fmla="*/ 4824773 h 2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19" h="275">
                  <a:moveTo>
                    <a:pt x="17" y="274"/>
                  </a:moveTo>
                  <a:lnTo>
                    <a:pt x="17" y="274"/>
                  </a:lnTo>
                  <a:cubicBezTo>
                    <a:pt x="22" y="274"/>
                    <a:pt x="22" y="274"/>
                    <a:pt x="22" y="274"/>
                  </a:cubicBezTo>
                  <a:cubicBezTo>
                    <a:pt x="38" y="274"/>
                    <a:pt x="38" y="274"/>
                    <a:pt x="38" y="274"/>
                  </a:cubicBezTo>
                  <a:cubicBezTo>
                    <a:pt x="43" y="274"/>
                    <a:pt x="43" y="274"/>
                    <a:pt x="43" y="274"/>
                  </a:cubicBezTo>
                  <a:cubicBezTo>
                    <a:pt x="59" y="269"/>
                    <a:pt x="59" y="269"/>
                    <a:pt x="59" y="269"/>
                  </a:cubicBezTo>
                  <a:cubicBezTo>
                    <a:pt x="64" y="269"/>
                    <a:pt x="64" y="269"/>
                    <a:pt x="64" y="269"/>
                  </a:cubicBezTo>
                  <a:cubicBezTo>
                    <a:pt x="75" y="269"/>
                    <a:pt x="75" y="269"/>
                    <a:pt x="75" y="269"/>
                  </a:cubicBezTo>
                  <a:cubicBezTo>
                    <a:pt x="80" y="269"/>
                    <a:pt x="80" y="269"/>
                    <a:pt x="80" y="269"/>
                  </a:cubicBezTo>
                  <a:cubicBezTo>
                    <a:pt x="91" y="269"/>
                    <a:pt x="91" y="269"/>
                    <a:pt x="91" y="269"/>
                  </a:cubicBezTo>
                  <a:cubicBezTo>
                    <a:pt x="96" y="269"/>
                    <a:pt x="96" y="269"/>
                    <a:pt x="96" y="269"/>
                  </a:cubicBezTo>
                  <a:cubicBezTo>
                    <a:pt x="101" y="269"/>
                    <a:pt x="101" y="269"/>
                    <a:pt x="101" y="269"/>
                  </a:cubicBezTo>
                  <a:cubicBezTo>
                    <a:pt x="117" y="269"/>
                    <a:pt x="117" y="269"/>
                    <a:pt x="117" y="269"/>
                  </a:cubicBezTo>
                  <a:cubicBezTo>
                    <a:pt x="122" y="264"/>
                    <a:pt x="122" y="264"/>
                    <a:pt x="122" y="264"/>
                  </a:cubicBezTo>
                  <a:cubicBezTo>
                    <a:pt x="133" y="264"/>
                    <a:pt x="133" y="264"/>
                    <a:pt x="133" y="264"/>
                  </a:cubicBezTo>
                  <a:cubicBezTo>
                    <a:pt x="138" y="264"/>
                    <a:pt x="138" y="264"/>
                    <a:pt x="138" y="264"/>
                  </a:cubicBezTo>
                  <a:cubicBezTo>
                    <a:pt x="143" y="264"/>
                    <a:pt x="143" y="264"/>
                    <a:pt x="143" y="264"/>
                  </a:cubicBezTo>
                  <a:cubicBezTo>
                    <a:pt x="148" y="264"/>
                    <a:pt x="148" y="264"/>
                    <a:pt x="148" y="264"/>
                  </a:cubicBezTo>
                  <a:cubicBezTo>
                    <a:pt x="154" y="264"/>
                    <a:pt x="154" y="264"/>
                    <a:pt x="154" y="264"/>
                  </a:cubicBezTo>
                  <a:cubicBezTo>
                    <a:pt x="160" y="264"/>
                    <a:pt x="160" y="264"/>
                    <a:pt x="160" y="264"/>
                  </a:cubicBezTo>
                  <a:cubicBezTo>
                    <a:pt x="170" y="264"/>
                    <a:pt x="170" y="264"/>
                    <a:pt x="170" y="264"/>
                  </a:cubicBezTo>
                  <a:cubicBezTo>
                    <a:pt x="181" y="258"/>
                    <a:pt x="181" y="258"/>
                    <a:pt x="181" y="258"/>
                  </a:cubicBezTo>
                  <a:cubicBezTo>
                    <a:pt x="185" y="258"/>
                    <a:pt x="185" y="258"/>
                    <a:pt x="185" y="258"/>
                  </a:cubicBezTo>
                  <a:cubicBezTo>
                    <a:pt x="196" y="258"/>
                    <a:pt x="196" y="258"/>
                    <a:pt x="196" y="258"/>
                  </a:cubicBezTo>
                  <a:cubicBezTo>
                    <a:pt x="201" y="258"/>
                    <a:pt x="201" y="258"/>
                    <a:pt x="201" y="258"/>
                  </a:cubicBezTo>
                  <a:cubicBezTo>
                    <a:pt x="217" y="253"/>
                    <a:pt x="217" y="253"/>
                    <a:pt x="217" y="253"/>
                  </a:cubicBezTo>
                  <a:cubicBezTo>
                    <a:pt x="222" y="253"/>
                    <a:pt x="222" y="253"/>
                    <a:pt x="222" y="253"/>
                  </a:cubicBezTo>
                  <a:cubicBezTo>
                    <a:pt x="238" y="253"/>
                    <a:pt x="238" y="253"/>
                    <a:pt x="238" y="253"/>
                  </a:cubicBezTo>
                  <a:cubicBezTo>
                    <a:pt x="243" y="253"/>
                    <a:pt x="254" y="253"/>
                    <a:pt x="259" y="248"/>
                  </a:cubicBezTo>
                  <a:cubicBezTo>
                    <a:pt x="275" y="248"/>
                    <a:pt x="297" y="242"/>
                    <a:pt x="318" y="242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4"/>
                    <a:pt x="0" y="274"/>
                    <a:pt x="0" y="274"/>
                  </a:cubicBezTo>
                  <a:lnTo>
                    <a:pt x="17" y="274"/>
                  </a:lnTo>
                </a:path>
              </a:pathLst>
            </a:custGeom>
            <a:solidFill>
              <a:srgbClr val="F5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35" name="Freeform 1161"/>
            <p:cNvSpPr>
              <a:spLocks noChangeArrowheads="1"/>
            </p:cNvSpPr>
            <p:nvPr/>
          </p:nvSpPr>
          <p:spPr bwMode="auto">
            <a:xfrm>
              <a:off x="5365643" y="2228161"/>
              <a:ext cx="42822" cy="42838"/>
            </a:xfrm>
            <a:custGeom>
              <a:avLst/>
              <a:gdLst>
                <a:gd name="T0" fmla="*/ 0 w 312"/>
                <a:gd name="T1" fmla="*/ 5752551 h 318"/>
                <a:gd name="T2" fmla="*/ 5858516 w 312"/>
                <a:gd name="T3" fmla="*/ 5752551 h 318"/>
                <a:gd name="T4" fmla="*/ 5858516 w 312"/>
                <a:gd name="T5" fmla="*/ 0 h 318"/>
                <a:gd name="T6" fmla="*/ 0 w 312"/>
                <a:gd name="T7" fmla="*/ 0 h 318"/>
                <a:gd name="T8" fmla="*/ 0 w 312"/>
                <a:gd name="T9" fmla="*/ 5752551 h 3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8">
                  <a:moveTo>
                    <a:pt x="0" y="317"/>
                  </a:moveTo>
                  <a:lnTo>
                    <a:pt x="311" y="317"/>
                  </a:lnTo>
                  <a:lnTo>
                    <a:pt x="311" y="0"/>
                  </a:lnTo>
                  <a:lnTo>
                    <a:pt x="0" y="0"/>
                  </a:lnTo>
                  <a:lnTo>
                    <a:pt x="0" y="317"/>
                  </a:lnTo>
                </a:path>
              </a:pathLst>
            </a:custGeom>
            <a:solidFill>
              <a:srgbClr val="F5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36" name="Freeform 1162"/>
            <p:cNvSpPr>
              <a:spLocks noChangeArrowheads="1"/>
            </p:cNvSpPr>
            <p:nvPr/>
          </p:nvSpPr>
          <p:spPr bwMode="auto">
            <a:xfrm>
              <a:off x="5365643" y="2299557"/>
              <a:ext cx="42822" cy="41251"/>
            </a:xfrm>
            <a:custGeom>
              <a:avLst/>
              <a:gdLst>
                <a:gd name="T0" fmla="*/ 0 w 312"/>
                <a:gd name="T1" fmla="*/ 5436538 h 312"/>
                <a:gd name="T2" fmla="*/ 5858516 w 312"/>
                <a:gd name="T3" fmla="*/ 5436538 h 312"/>
                <a:gd name="T4" fmla="*/ 5858516 w 312"/>
                <a:gd name="T5" fmla="*/ 0 h 312"/>
                <a:gd name="T6" fmla="*/ 0 w 312"/>
                <a:gd name="T7" fmla="*/ 0 h 312"/>
                <a:gd name="T8" fmla="*/ 0 w 312"/>
                <a:gd name="T9" fmla="*/ 5436538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2">
                  <a:moveTo>
                    <a:pt x="0" y="311"/>
                  </a:moveTo>
                  <a:lnTo>
                    <a:pt x="311" y="311"/>
                  </a:lnTo>
                  <a:lnTo>
                    <a:pt x="311" y="0"/>
                  </a:lnTo>
                  <a:lnTo>
                    <a:pt x="0" y="0"/>
                  </a:lnTo>
                  <a:lnTo>
                    <a:pt x="0" y="311"/>
                  </a:lnTo>
                </a:path>
              </a:pathLst>
            </a:custGeom>
            <a:solidFill>
              <a:srgbClr val="F5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37" name="Freeform 1163"/>
            <p:cNvSpPr>
              <a:spLocks noChangeArrowheads="1"/>
            </p:cNvSpPr>
            <p:nvPr/>
          </p:nvSpPr>
          <p:spPr bwMode="auto">
            <a:xfrm>
              <a:off x="5365643" y="2370953"/>
              <a:ext cx="42822" cy="36492"/>
            </a:xfrm>
            <a:custGeom>
              <a:avLst/>
              <a:gdLst>
                <a:gd name="T0" fmla="*/ 0 w 312"/>
                <a:gd name="T1" fmla="*/ 4261337 h 275"/>
                <a:gd name="T2" fmla="*/ 0 w 312"/>
                <a:gd name="T3" fmla="*/ 4261337 h 275"/>
                <a:gd name="T4" fmla="*/ 113094 w 312"/>
                <a:gd name="T5" fmla="*/ 4261337 h 275"/>
                <a:gd name="T6" fmla="*/ 113094 w 312"/>
                <a:gd name="T7" fmla="*/ 4261337 h 275"/>
                <a:gd name="T8" fmla="*/ 113094 w 312"/>
                <a:gd name="T9" fmla="*/ 4261337 h 275"/>
                <a:gd name="T10" fmla="*/ 113094 w 312"/>
                <a:gd name="T11" fmla="*/ 4261337 h 275"/>
                <a:gd name="T12" fmla="*/ 414495 w 312"/>
                <a:gd name="T13" fmla="*/ 4261337 h 275"/>
                <a:gd name="T14" fmla="*/ 414495 w 312"/>
                <a:gd name="T15" fmla="*/ 4261337 h 275"/>
                <a:gd name="T16" fmla="*/ 508649 w 312"/>
                <a:gd name="T17" fmla="*/ 4261337 h 275"/>
                <a:gd name="T18" fmla="*/ 810050 w 312"/>
                <a:gd name="T19" fmla="*/ 4366964 h 275"/>
                <a:gd name="T20" fmla="*/ 810050 w 312"/>
                <a:gd name="T21" fmla="*/ 4366964 h 275"/>
                <a:gd name="T22" fmla="*/ 810050 w 312"/>
                <a:gd name="T23" fmla="*/ 4366964 h 275"/>
                <a:gd name="T24" fmla="*/ 1092647 w 312"/>
                <a:gd name="T25" fmla="*/ 4366964 h 275"/>
                <a:gd name="T26" fmla="*/ 1092647 w 312"/>
                <a:gd name="T27" fmla="*/ 4366964 h 275"/>
                <a:gd name="T28" fmla="*/ 1205604 w 312"/>
                <a:gd name="T29" fmla="*/ 4455076 h 275"/>
                <a:gd name="T30" fmla="*/ 1507005 w 312"/>
                <a:gd name="T31" fmla="*/ 4455076 h 275"/>
                <a:gd name="T32" fmla="*/ 1507005 w 312"/>
                <a:gd name="T33" fmla="*/ 4455076 h 275"/>
                <a:gd name="T34" fmla="*/ 1601159 w 312"/>
                <a:gd name="T35" fmla="*/ 4455076 h 275"/>
                <a:gd name="T36" fmla="*/ 1789603 w 312"/>
                <a:gd name="T37" fmla="*/ 4455076 h 275"/>
                <a:gd name="T38" fmla="*/ 1902560 w 312"/>
                <a:gd name="T39" fmla="*/ 4543055 h 275"/>
                <a:gd name="T40" fmla="*/ 2109807 w 312"/>
                <a:gd name="T41" fmla="*/ 4543055 h 275"/>
                <a:gd name="T42" fmla="*/ 2298251 w 312"/>
                <a:gd name="T43" fmla="*/ 4543055 h 275"/>
                <a:gd name="T44" fmla="*/ 2298251 w 312"/>
                <a:gd name="T45" fmla="*/ 4543055 h 275"/>
                <a:gd name="T46" fmla="*/ 2392405 w 312"/>
                <a:gd name="T47" fmla="*/ 4543055 h 275"/>
                <a:gd name="T48" fmla="*/ 2486558 w 312"/>
                <a:gd name="T49" fmla="*/ 4543055 h 275"/>
                <a:gd name="T50" fmla="*/ 2486558 w 312"/>
                <a:gd name="T51" fmla="*/ 4543055 h 275"/>
                <a:gd name="T52" fmla="*/ 2693806 w 312"/>
                <a:gd name="T53" fmla="*/ 4543055 h 275"/>
                <a:gd name="T54" fmla="*/ 2806763 w 312"/>
                <a:gd name="T55" fmla="*/ 4648683 h 275"/>
                <a:gd name="T56" fmla="*/ 2806763 w 312"/>
                <a:gd name="T57" fmla="*/ 4648683 h 275"/>
                <a:gd name="T58" fmla="*/ 2995207 w 312"/>
                <a:gd name="T59" fmla="*/ 4648683 h 275"/>
                <a:gd name="T60" fmla="*/ 2995207 w 312"/>
                <a:gd name="T61" fmla="*/ 4648683 h 275"/>
                <a:gd name="T62" fmla="*/ 3089360 w 312"/>
                <a:gd name="T63" fmla="*/ 4648683 h 275"/>
                <a:gd name="T64" fmla="*/ 3089360 w 312"/>
                <a:gd name="T65" fmla="*/ 4648683 h 275"/>
                <a:gd name="T66" fmla="*/ 3390761 w 312"/>
                <a:gd name="T67" fmla="*/ 4648683 h 275"/>
                <a:gd name="T68" fmla="*/ 3484915 w 312"/>
                <a:gd name="T69" fmla="*/ 4648683 h 275"/>
                <a:gd name="T70" fmla="*/ 5858516 w 312"/>
                <a:gd name="T71" fmla="*/ 4824773 h 275"/>
                <a:gd name="T72" fmla="*/ 5858516 w 312"/>
                <a:gd name="T73" fmla="*/ 0 h 275"/>
                <a:gd name="T74" fmla="*/ 0 w 312"/>
                <a:gd name="T75" fmla="*/ 0 h 275"/>
                <a:gd name="T76" fmla="*/ 0 w 312"/>
                <a:gd name="T77" fmla="*/ 4261337 h 27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12" h="275">
                  <a:moveTo>
                    <a:pt x="0" y="242"/>
                  </a:moveTo>
                  <a:lnTo>
                    <a:pt x="0" y="242"/>
                  </a:lnTo>
                  <a:cubicBezTo>
                    <a:pt x="6" y="242"/>
                    <a:pt x="6" y="242"/>
                    <a:pt x="6" y="242"/>
                  </a:cubicBezTo>
                  <a:cubicBezTo>
                    <a:pt x="22" y="242"/>
                    <a:pt x="22" y="242"/>
                    <a:pt x="22" y="242"/>
                  </a:cubicBezTo>
                  <a:cubicBezTo>
                    <a:pt x="27" y="242"/>
                    <a:pt x="27" y="242"/>
                    <a:pt x="27" y="242"/>
                  </a:cubicBezTo>
                  <a:cubicBezTo>
                    <a:pt x="43" y="248"/>
                    <a:pt x="43" y="248"/>
                    <a:pt x="43" y="248"/>
                  </a:cubicBezTo>
                  <a:cubicBezTo>
                    <a:pt x="58" y="248"/>
                    <a:pt x="58" y="248"/>
                    <a:pt x="58" y="248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80" y="253"/>
                    <a:pt x="80" y="253"/>
                    <a:pt x="80" y="253"/>
                  </a:cubicBezTo>
                  <a:cubicBezTo>
                    <a:pt x="85" y="253"/>
                    <a:pt x="85" y="253"/>
                    <a:pt x="85" y="253"/>
                  </a:cubicBezTo>
                  <a:cubicBezTo>
                    <a:pt x="95" y="253"/>
                    <a:pt x="95" y="253"/>
                    <a:pt x="95" y="253"/>
                  </a:cubicBezTo>
                  <a:cubicBezTo>
                    <a:pt x="101" y="258"/>
                    <a:pt x="101" y="258"/>
                    <a:pt x="101" y="258"/>
                  </a:cubicBezTo>
                  <a:cubicBezTo>
                    <a:pt x="112" y="258"/>
                    <a:pt x="112" y="258"/>
                    <a:pt x="112" y="258"/>
                  </a:cubicBezTo>
                  <a:cubicBezTo>
                    <a:pt x="122" y="258"/>
                    <a:pt x="122" y="258"/>
                    <a:pt x="122" y="258"/>
                  </a:cubicBezTo>
                  <a:cubicBezTo>
                    <a:pt x="127" y="258"/>
                    <a:pt x="127" y="258"/>
                    <a:pt x="127" y="258"/>
                  </a:cubicBezTo>
                  <a:cubicBezTo>
                    <a:pt x="132" y="258"/>
                    <a:pt x="132" y="258"/>
                    <a:pt x="132" y="258"/>
                  </a:cubicBezTo>
                  <a:cubicBezTo>
                    <a:pt x="143" y="258"/>
                    <a:pt x="143" y="258"/>
                    <a:pt x="143" y="258"/>
                  </a:cubicBezTo>
                  <a:cubicBezTo>
                    <a:pt x="149" y="264"/>
                    <a:pt x="149" y="264"/>
                    <a:pt x="149" y="264"/>
                  </a:cubicBezTo>
                  <a:cubicBezTo>
                    <a:pt x="159" y="264"/>
                    <a:pt x="159" y="264"/>
                    <a:pt x="159" y="264"/>
                  </a:cubicBezTo>
                  <a:cubicBezTo>
                    <a:pt x="164" y="264"/>
                    <a:pt x="164" y="264"/>
                    <a:pt x="164" y="264"/>
                  </a:cubicBezTo>
                  <a:cubicBezTo>
                    <a:pt x="180" y="264"/>
                    <a:pt x="180" y="264"/>
                    <a:pt x="180" y="264"/>
                  </a:cubicBezTo>
                  <a:cubicBezTo>
                    <a:pt x="185" y="264"/>
                    <a:pt x="185" y="264"/>
                    <a:pt x="185" y="264"/>
                  </a:cubicBezTo>
                  <a:cubicBezTo>
                    <a:pt x="228" y="269"/>
                    <a:pt x="269" y="274"/>
                    <a:pt x="311" y="274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42"/>
                  </a:lnTo>
                </a:path>
              </a:pathLst>
            </a:custGeom>
            <a:solidFill>
              <a:srgbClr val="F5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38" name="Freeform 1164"/>
            <p:cNvSpPr>
              <a:spLocks noChangeArrowheads="1"/>
            </p:cNvSpPr>
            <p:nvPr/>
          </p:nvSpPr>
          <p:spPr bwMode="auto">
            <a:xfrm>
              <a:off x="5294274" y="2228161"/>
              <a:ext cx="42821" cy="42838"/>
            </a:xfrm>
            <a:custGeom>
              <a:avLst/>
              <a:gdLst>
                <a:gd name="T0" fmla="*/ 0 w 312"/>
                <a:gd name="T1" fmla="*/ 5752551 h 318"/>
                <a:gd name="T2" fmla="*/ 5858242 w 312"/>
                <a:gd name="T3" fmla="*/ 5752551 h 318"/>
                <a:gd name="T4" fmla="*/ 5858242 w 312"/>
                <a:gd name="T5" fmla="*/ 0 h 318"/>
                <a:gd name="T6" fmla="*/ 0 w 312"/>
                <a:gd name="T7" fmla="*/ 0 h 318"/>
                <a:gd name="T8" fmla="*/ 0 w 312"/>
                <a:gd name="T9" fmla="*/ 5752551 h 3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8">
                  <a:moveTo>
                    <a:pt x="0" y="317"/>
                  </a:moveTo>
                  <a:lnTo>
                    <a:pt x="311" y="317"/>
                  </a:lnTo>
                  <a:lnTo>
                    <a:pt x="311" y="0"/>
                  </a:lnTo>
                  <a:lnTo>
                    <a:pt x="0" y="0"/>
                  </a:lnTo>
                  <a:lnTo>
                    <a:pt x="0" y="317"/>
                  </a:lnTo>
                </a:path>
              </a:pathLst>
            </a:custGeom>
            <a:solidFill>
              <a:srgbClr val="F5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39" name="Freeform 1165"/>
            <p:cNvSpPr>
              <a:spLocks noChangeArrowheads="1"/>
            </p:cNvSpPr>
            <p:nvPr/>
          </p:nvSpPr>
          <p:spPr bwMode="auto">
            <a:xfrm>
              <a:off x="5294274" y="2299557"/>
              <a:ext cx="42821" cy="41251"/>
            </a:xfrm>
            <a:custGeom>
              <a:avLst/>
              <a:gdLst>
                <a:gd name="T0" fmla="*/ 0 w 312"/>
                <a:gd name="T1" fmla="*/ 5436538 h 312"/>
                <a:gd name="T2" fmla="*/ 5858242 w 312"/>
                <a:gd name="T3" fmla="*/ 5436538 h 312"/>
                <a:gd name="T4" fmla="*/ 5858242 w 312"/>
                <a:gd name="T5" fmla="*/ 0 h 312"/>
                <a:gd name="T6" fmla="*/ 0 w 312"/>
                <a:gd name="T7" fmla="*/ 0 h 312"/>
                <a:gd name="T8" fmla="*/ 0 w 312"/>
                <a:gd name="T9" fmla="*/ 5436538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2">
                  <a:moveTo>
                    <a:pt x="0" y="311"/>
                  </a:moveTo>
                  <a:lnTo>
                    <a:pt x="311" y="311"/>
                  </a:lnTo>
                  <a:lnTo>
                    <a:pt x="311" y="0"/>
                  </a:lnTo>
                  <a:lnTo>
                    <a:pt x="0" y="0"/>
                  </a:lnTo>
                  <a:lnTo>
                    <a:pt x="0" y="311"/>
                  </a:lnTo>
                </a:path>
              </a:pathLst>
            </a:custGeom>
            <a:solidFill>
              <a:srgbClr val="F5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40" name="Freeform 1166"/>
            <p:cNvSpPr>
              <a:spLocks noChangeArrowheads="1"/>
            </p:cNvSpPr>
            <p:nvPr/>
          </p:nvSpPr>
          <p:spPr bwMode="auto">
            <a:xfrm>
              <a:off x="5294274" y="2370953"/>
              <a:ext cx="42821" cy="25385"/>
            </a:xfrm>
            <a:custGeom>
              <a:avLst/>
              <a:gdLst>
                <a:gd name="T0" fmla="*/ 94151 w 312"/>
                <a:gd name="T1" fmla="*/ 1576719 h 196"/>
                <a:gd name="T2" fmla="*/ 395545 w 312"/>
                <a:gd name="T3" fmla="*/ 1677482 h 196"/>
                <a:gd name="T4" fmla="*/ 489697 w 312"/>
                <a:gd name="T5" fmla="*/ 1761279 h 196"/>
                <a:gd name="T6" fmla="*/ 791091 w 312"/>
                <a:gd name="T7" fmla="*/ 1861912 h 196"/>
                <a:gd name="T8" fmla="*/ 885379 w 312"/>
                <a:gd name="T9" fmla="*/ 1861912 h 196"/>
                <a:gd name="T10" fmla="*/ 998333 w 312"/>
                <a:gd name="T11" fmla="*/ 1945838 h 196"/>
                <a:gd name="T12" fmla="*/ 1186773 w 312"/>
                <a:gd name="T13" fmla="*/ 1945838 h 196"/>
                <a:gd name="T14" fmla="*/ 1393878 w 312"/>
                <a:gd name="T15" fmla="*/ 2029634 h 196"/>
                <a:gd name="T16" fmla="*/ 1695272 w 312"/>
                <a:gd name="T17" fmla="*/ 2130268 h 196"/>
                <a:gd name="T18" fmla="*/ 1977864 w 312"/>
                <a:gd name="T19" fmla="*/ 2214194 h 196"/>
                <a:gd name="T20" fmla="*/ 2090818 w 312"/>
                <a:gd name="T21" fmla="*/ 2298120 h 196"/>
                <a:gd name="T22" fmla="*/ 2279258 w 312"/>
                <a:gd name="T23" fmla="*/ 2298120 h 196"/>
                <a:gd name="T24" fmla="*/ 2486500 w 312"/>
                <a:gd name="T25" fmla="*/ 2381916 h 196"/>
                <a:gd name="T26" fmla="*/ 2580651 w 312"/>
                <a:gd name="T27" fmla="*/ 2381916 h 196"/>
                <a:gd name="T28" fmla="*/ 2787894 w 312"/>
                <a:gd name="T29" fmla="*/ 2482549 h 196"/>
                <a:gd name="T30" fmla="*/ 2995000 w 312"/>
                <a:gd name="T31" fmla="*/ 2482549 h 196"/>
                <a:gd name="T32" fmla="*/ 3070348 w 312"/>
                <a:gd name="T33" fmla="*/ 2566475 h 196"/>
                <a:gd name="T34" fmla="*/ 3183439 w 312"/>
                <a:gd name="T35" fmla="*/ 2566475 h 196"/>
                <a:gd name="T36" fmla="*/ 3465893 w 312"/>
                <a:gd name="T37" fmla="*/ 2650272 h 196"/>
                <a:gd name="T38" fmla="*/ 3578985 w 312"/>
                <a:gd name="T39" fmla="*/ 2734198 h 196"/>
                <a:gd name="T40" fmla="*/ 3767287 w 312"/>
                <a:gd name="T41" fmla="*/ 2734198 h 196"/>
                <a:gd name="T42" fmla="*/ 3974530 w 312"/>
                <a:gd name="T43" fmla="*/ 2834831 h 196"/>
                <a:gd name="T44" fmla="*/ 4162970 w 312"/>
                <a:gd name="T45" fmla="*/ 2834831 h 196"/>
                <a:gd name="T46" fmla="*/ 4483167 w 312"/>
                <a:gd name="T47" fmla="*/ 2918757 h 196"/>
                <a:gd name="T48" fmla="*/ 4558515 w 312"/>
                <a:gd name="T49" fmla="*/ 3002553 h 196"/>
                <a:gd name="T50" fmla="*/ 4878712 w 312"/>
                <a:gd name="T51" fmla="*/ 3002553 h 196"/>
                <a:gd name="T52" fmla="*/ 5067014 w 312"/>
                <a:gd name="T53" fmla="*/ 3103187 h 196"/>
                <a:gd name="T54" fmla="*/ 5274257 w 312"/>
                <a:gd name="T55" fmla="*/ 3103187 h 196"/>
                <a:gd name="T56" fmla="*/ 5368408 w 312"/>
                <a:gd name="T57" fmla="*/ 3187113 h 196"/>
                <a:gd name="T58" fmla="*/ 5575651 w 312"/>
                <a:gd name="T59" fmla="*/ 3187113 h 196"/>
                <a:gd name="T60" fmla="*/ 5575651 w 312"/>
                <a:gd name="T61" fmla="*/ 3187113 h 196"/>
                <a:gd name="T62" fmla="*/ 5858242 w 312"/>
                <a:gd name="T63" fmla="*/ 0 h 196"/>
                <a:gd name="T64" fmla="*/ 0 w 312"/>
                <a:gd name="T65" fmla="*/ 1509630 h 1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2" h="196">
                  <a:moveTo>
                    <a:pt x="0" y="94"/>
                  </a:moveTo>
                  <a:lnTo>
                    <a:pt x="5" y="94"/>
                  </a:lnTo>
                  <a:lnTo>
                    <a:pt x="11" y="100"/>
                  </a:lnTo>
                  <a:lnTo>
                    <a:pt x="21" y="100"/>
                  </a:lnTo>
                  <a:lnTo>
                    <a:pt x="26" y="105"/>
                  </a:lnTo>
                  <a:lnTo>
                    <a:pt x="37" y="105"/>
                  </a:lnTo>
                  <a:lnTo>
                    <a:pt x="42" y="111"/>
                  </a:lnTo>
                  <a:lnTo>
                    <a:pt x="47" y="111"/>
                  </a:lnTo>
                  <a:lnTo>
                    <a:pt x="53" y="116"/>
                  </a:lnTo>
                  <a:lnTo>
                    <a:pt x="58" y="116"/>
                  </a:lnTo>
                  <a:lnTo>
                    <a:pt x="63" y="116"/>
                  </a:lnTo>
                  <a:lnTo>
                    <a:pt x="74" y="121"/>
                  </a:lnTo>
                  <a:lnTo>
                    <a:pt x="80" y="121"/>
                  </a:lnTo>
                  <a:lnTo>
                    <a:pt x="90" y="127"/>
                  </a:lnTo>
                  <a:lnTo>
                    <a:pt x="100" y="132"/>
                  </a:lnTo>
                  <a:lnTo>
                    <a:pt x="105" y="132"/>
                  </a:lnTo>
                  <a:lnTo>
                    <a:pt x="111" y="137"/>
                  </a:lnTo>
                  <a:lnTo>
                    <a:pt x="121" y="137"/>
                  </a:lnTo>
                  <a:lnTo>
                    <a:pt x="126" y="142"/>
                  </a:lnTo>
                  <a:lnTo>
                    <a:pt x="132" y="142"/>
                  </a:lnTo>
                  <a:lnTo>
                    <a:pt x="137" y="142"/>
                  </a:lnTo>
                  <a:lnTo>
                    <a:pt x="142" y="148"/>
                  </a:lnTo>
                  <a:lnTo>
                    <a:pt x="148" y="148"/>
                  </a:lnTo>
                  <a:lnTo>
                    <a:pt x="153" y="148"/>
                  </a:lnTo>
                  <a:lnTo>
                    <a:pt x="159" y="148"/>
                  </a:lnTo>
                  <a:lnTo>
                    <a:pt x="163" y="153"/>
                  </a:lnTo>
                  <a:lnTo>
                    <a:pt x="169" y="153"/>
                  </a:lnTo>
                  <a:lnTo>
                    <a:pt x="174" y="153"/>
                  </a:lnTo>
                  <a:lnTo>
                    <a:pt x="184" y="158"/>
                  </a:lnTo>
                  <a:lnTo>
                    <a:pt x="190" y="163"/>
                  </a:lnTo>
                  <a:lnTo>
                    <a:pt x="195" y="163"/>
                  </a:lnTo>
                  <a:lnTo>
                    <a:pt x="200" y="163"/>
                  </a:lnTo>
                  <a:lnTo>
                    <a:pt x="211" y="169"/>
                  </a:lnTo>
                  <a:lnTo>
                    <a:pt x="221" y="169"/>
                  </a:lnTo>
                  <a:lnTo>
                    <a:pt x="227" y="174"/>
                  </a:lnTo>
                  <a:lnTo>
                    <a:pt x="238" y="174"/>
                  </a:lnTo>
                  <a:lnTo>
                    <a:pt x="242" y="174"/>
                  </a:lnTo>
                  <a:lnTo>
                    <a:pt x="242" y="179"/>
                  </a:lnTo>
                  <a:lnTo>
                    <a:pt x="253" y="179"/>
                  </a:lnTo>
                  <a:lnTo>
                    <a:pt x="259" y="179"/>
                  </a:lnTo>
                  <a:lnTo>
                    <a:pt x="263" y="185"/>
                  </a:lnTo>
                  <a:lnTo>
                    <a:pt x="269" y="185"/>
                  </a:lnTo>
                  <a:lnTo>
                    <a:pt x="275" y="185"/>
                  </a:lnTo>
                  <a:lnTo>
                    <a:pt x="280" y="185"/>
                  </a:lnTo>
                  <a:lnTo>
                    <a:pt x="285" y="190"/>
                  </a:lnTo>
                  <a:lnTo>
                    <a:pt x="290" y="190"/>
                  </a:lnTo>
                  <a:lnTo>
                    <a:pt x="296" y="190"/>
                  </a:lnTo>
                  <a:lnTo>
                    <a:pt x="311" y="195"/>
                  </a:lnTo>
                  <a:lnTo>
                    <a:pt x="311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0" y="94"/>
                  </a:lnTo>
                </a:path>
              </a:pathLst>
            </a:custGeom>
            <a:solidFill>
              <a:srgbClr val="F5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41" name="Freeform 1167"/>
            <p:cNvSpPr>
              <a:spLocks noChangeArrowheads="1"/>
            </p:cNvSpPr>
            <p:nvPr/>
          </p:nvSpPr>
          <p:spPr bwMode="auto">
            <a:xfrm>
              <a:off x="5256211" y="2251960"/>
              <a:ext cx="9516" cy="17452"/>
            </a:xfrm>
            <a:custGeom>
              <a:avLst/>
              <a:gdLst>
                <a:gd name="T0" fmla="*/ 1275144 w 70"/>
                <a:gd name="T1" fmla="*/ 0 h 134"/>
                <a:gd name="T2" fmla="*/ 1275144 w 70"/>
                <a:gd name="T3" fmla="*/ 0 h 134"/>
                <a:gd name="T4" fmla="*/ 1275144 w 70"/>
                <a:gd name="T5" fmla="*/ 0 h 134"/>
                <a:gd name="T6" fmla="*/ 1275144 w 70"/>
                <a:gd name="T7" fmla="*/ 101717 h 134"/>
                <a:gd name="T8" fmla="*/ 1164215 w 70"/>
                <a:gd name="T9" fmla="*/ 186632 h 134"/>
                <a:gd name="T10" fmla="*/ 1164215 w 70"/>
                <a:gd name="T11" fmla="*/ 186632 h 134"/>
                <a:gd name="T12" fmla="*/ 1164215 w 70"/>
                <a:gd name="T13" fmla="*/ 288349 h 134"/>
                <a:gd name="T14" fmla="*/ 1071909 w 70"/>
                <a:gd name="T15" fmla="*/ 288349 h 134"/>
                <a:gd name="T16" fmla="*/ 1071909 w 70"/>
                <a:gd name="T17" fmla="*/ 356203 h 134"/>
                <a:gd name="T18" fmla="*/ 960980 w 70"/>
                <a:gd name="T19" fmla="*/ 457920 h 134"/>
                <a:gd name="T20" fmla="*/ 960980 w 70"/>
                <a:gd name="T21" fmla="*/ 457920 h 134"/>
                <a:gd name="T22" fmla="*/ 960980 w 70"/>
                <a:gd name="T23" fmla="*/ 542835 h 134"/>
                <a:gd name="T24" fmla="*/ 887027 w 70"/>
                <a:gd name="T25" fmla="*/ 644552 h 134"/>
                <a:gd name="T26" fmla="*/ 887027 w 70"/>
                <a:gd name="T27" fmla="*/ 712406 h 134"/>
                <a:gd name="T28" fmla="*/ 776234 w 70"/>
                <a:gd name="T29" fmla="*/ 814123 h 134"/>
                <a:gd name="T30" fmla="*/ 776234 w 70"/>
                <a:gd name="T31" fmla="*/ 899038 h 134"/>
                <a:gd name="T32" fmla="*/ 776234 w 70"/>
                <a:gd name="T33" fmla="*/ 899038 h 134"/>
                <a:gd name="T34" fmla="*/ 683793 w 70"/>
                <a:gd name="T35" fmla="*/ 899038 h 134"/>
                <a:gd name="T36" fmla="*/ 683793 w 70"/>
                <a:gd name="T37" fmla="*/ 983824 h 134"/>
                <a:gd name="T38" fmla="*/ 683793 w 70"/>
                <a:gd name="T39" fmla="*/ 1085540 h 134"/>
                <a:gd name="T40" fmla="*/ 683793 w 70"/>
                <a:gd name="T41" fmla="*/ 1085540 h 134"/>
                <a:gd name="T42" fmla="*/ 591351 w 70"/>
                <a:gd name="T43" fmla="*/ 1170326 h 134"/>
                <a:gd name="T44" fmla="*/ 591351 w 70"/>
                <a:gd name="T45" fmla="*/ 1272173 h 134"/>
                <a:gd name="T46" fmla="*/ 480558 w 70"/>
                <a:gd name="T47" fmla="*/ 1340027 h 134"/>
                <a:gd name="T48" fmla="*/ 480558 w 70"/>
                <a:gd name="T49" fmla="*/ 1340027 h 134"/>
                <a:gd name="T50" fmla="*/ 388117 w 70"/>
                <a:gd name="T51" fmla="*/ 1441744 h 134"/>
                <a:gd name="T52" fmla="*/ 388117 w 70"/>
                <a:gd name="T53" fmla="*/ 1441744 h 134"/>
                <a:gd name="T54" fmla="*/ 277187 w 70"/>
                <a:gd name="T55" fmla="*/ 1611445 h 134"/>
                <a:gd name="T56" fmla="*/ 277187 w 70"/>
                <a:gd name="T57" fmla="*/ 1611445 h 134"/>
                <a:gd name="T58" fmla="*/ 277187 w 70"/>
                <a:gd name="T59" fmla="*/ 1696230 h 134"/>
                <a:gd name="T60" fmla="*/ 203235 w 70"/>
                <a:gd name="T61" fmla="*/ 1797947 h 134"/>
                <a:gd name="T62" fmla="*/ 92441 w 70"/>
                <a:gd name="T63" fmla="*/ 2069364 h 134"/>
                <a:gd name="T64" fmla="*/ 92441 w 70"/>
                <a:gd name="T65" fmla="*/ 2154150 h 134"/>
                <a:gd name="T66" fmla="*/ 92441 w 70"/>
                <a:gd name="T67" fmla="*/ 2154150 h 134"/>
                <a:gd name="T68" fmla="*/ 0 w 70"/>
                <a:gd name="T69" fmla="*/ 2255997 h 134"/>
                <a:gd name="T70" fmla="*/ 1275144 w 70"/>
                <a:gd name="T71" fmla="*/ 2255997 h 134"/>
                <a:gd name="T72" fmla="*/ 1275144 w 70"/>
                <a:gd name="T73" fmla="*/ 0 h 1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0" h="134">
                  <a:moveTo>
                    <a:pt x="69" y="0"/>
                  </a:moveTo>
                  <a:lnTo>
                    <a:pt x="69" y="0"/>
                  </a:lnTo>
                  <a:lnTo>
                    <a:pt x="69" y="6"/>
                  </a:lnTo>
                  <a:lnTo>
                    <a:pt x="63" y="11"/>
                  </a:lnTo>
                  <a:lnTo>
                    <a:pt x="63" y="17"/>
                  </a:lnTo>
                  <a:lnTo>
                    <a:pt x="58" y="17"/>
                  </a:lnTo>
                  <a:lnTo>
                    <a:pt x="58" y="21"/>
                  </a:lnTo>
                  <a:lnTo>
                    <a:pt x="52" y="27"/>
                  </a:lnTo>
                  <a:lnTo>
                    <a:pt x="52" y="32"/>
                  </a:lnTo>
                  <a:lnTo>
                    <a:pt x="48" y="38"/>
                  </a:lnTo>
                  <a:lnTo>
                    <a:pt x="48" y="42"/>
                  </a:lnTo>
                  <a:lnTo>
                    <a:pt x="42" y="48"/>
                  </a:lnTo>
                  <a:lnTo>
                    <a:pt x="42" y="53"/>
                  </a:lnTo>
                  <a:lnTo>
                    <a:pt x="37" y="53"/>
                  </a:lnTo>
                  <a:lnTo>
                    <a:pt x="37" y="58"/>
                  </a:lnTo>
                  <a:lnTo>
                    <a:pt x="37" y="64"/>
                  </a:lnTo>
                  <a:lnTo>
                    <a:pt x="32" y="69"/>
                  </a:lnTo>
                  <a:lnTo>
                    <a:pt x="32" y="75"/>
                  </a:lnTo>
                  <a:lnTo>
                    <a:pt x="26" y="79"/>
                  </a:lnTo>
                  <a:lnTo>
                    <a:pt x="21" y="85"/>
                  </a:lnTo>
                  <a:lnTo>
                    <a:pt x="15" y="95"/>
                  </a:lnTo>
                  <a:lnTo>
                    <a:pt x="15" y="100"/>
                  </a:lnTo>
                  <a:lnTo>
                    <a:pt x="11" y="106"/>
                  </a:lnTo>
                  <a:lnTo>
                    <a:pt x="5" y="122"/>
                  </a:lnTo>
                  <a:lnTo>
                    <a:pt x="5" y="127"/>
                  </a:lnTo>
                  <a:lnTo>
                    <a:pt x="0" y="133"/>
                  </a:lnTo>
                  <a:lnTo>
                    <a:pt x="69" y="133"/>
                  </a:lnTo>
                  <a:lnTo>
                    <a:pt x="69" y="0"/>
                  </a:lnTo>
                </a:path>
              </a:pathLst>
            </a:custGeom>
            <a:solidFill>
              <a:srgbClr val="F5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42" name="Freeform 1168"/>
            <p:cNvSpPr>
              <a:spLocks noChangeArrowheads="1"/>
            </p:cNvSpPr>
            <p:nvPr/>
          </p:nvSpPr>
          <p:spPr bwMode="auto">
            <a:xfrm>
              <a:off x="5227663" y="2299557"/>
              <a:ext cx="36477" cy="41251"/>
            </a:xfrm>
            <a:custGeom>
              <a:avLst/>
              <a:gdLst>
                <a:gd name="T0" fmla="*/ 1920494 w 271"/>
                <a:gd name="T1" fmla="*/ 87394 h 312"/>
                <a:gd name="T2" fmla="*/ 1920494 w 271"/>
                <a:gd name="T3" fmla="*/ 174788 h 312"/>
                <a:gd name="T4" fmla="*/ 1829907 w 271"/>
                <a:gd name="T5" fmla="*/ 262182 h 312"/>
                <a:gd name="T6" fmla="*/ 1829907 w 271"/>
                <a:gd name="T7" fmla="*/ 367160 h 312"/>
                <a:gd name="T8" fmla="*/ 1739320 w 271"/>
                <a:gd name="T9" fmla="*/ 541948 h 312"/>
                <a:gd name="T10" fmla="*/ 1739320 w 271"/>
                <a:gd name="T11" fmla="*/ 629342 h 312"/>
                <a:gd name="T12" fmla="*/ 1739320 w 271"/>
                <a:gd name="T13" fmla="*/ 734188 h 312"/>
                <a:gd name="T14" fmla="*/ 1630562 w 271"/>
                <a:gd name="T15" fmla="*/ 908976 h 312"/>
                <a:gd name="T16" fmla="*/ 1630562 w 271"/>
                <a:gd name="T17" fmla="*/ 1013823 h 312"/>
                <a:gd name="T18" fmla="*/ 1539975 w 271"/>
                <a:gd name="T19" fmla="*/ 1101349 h 312"/>
                <a:gd name="T20" fmla="*/ 1539975 w 271"/>
                <a:gd name="T21" fmla="*/ 1188743 h 312"/>
                <a:gd name="T22" fmla="*/ 1431352 w 271"/>
                <a:gd name="T23" fmla="*/ 1380983 h 312"/>
                <a:gd name="T24" fmla="*/ 1431352 w 271"/>
                <a:gd name="T25" fmla="*/ 1555771 h 312"/>
                <a:gd name="T26" fmla="*/ 1358802 w 271"/>
                <a:gd name="T27" fmla="*/ 1643165 h 312"/>
                <a:gd name="T28" fmla="*/ 1358802 w 271"/>
                <a:gd name="T29" fmla="*/ 1748011 h 312"/>
                <a:gd name="T30" fmla="*/ 1250179 w 271"/>
                <a:gd name="T31" fmla="*/ 1835537 h 312"/>
                <a:gd name="T32" fmla="*/ 1250179 w 271"/>
                <a:gd name="T33" fmla="*/ 2027778 h 312"/>
                <a:gd name="T34" fmla="*/ 1159457 w 271"/>
                <a:gd name="T35" fmla="*/ 2115171 h 312"/>
                <a:gd name="T36" fmla="*/ 1159457 w 271"/>
                <a:gd name="T37" fmla="*/ 2202565 h 312"/>
                <a:gd name="T38" fmla="*/ 1050834 w 271"/>
                <a:gd name="T39" fmla="*/ 2394806 h 312"/>
                <a:gd name="T40" fmla="*/ 1050834 w 271"/>
                <a:gd name="T41" fmla="*/ 2482200 h 312"/>
                <a:gd name="T42" fmla="*/ 978284 w 271"/>
                <a:gd name="T43" fmla="*/ 2569726 h 312"/>
                <a:gd name="T44" fmla="*/ 978284 w 271"/>
                <a:gd name="T45" fmla="*/ 2761966 h 312"/>
                <a:gd name="T46" fmla="*/ 978284 w 271"/>
                <a:gd name="T47" fmla="*/ 2849360 h 312"/>
                <a:gd name="T48" fmla="*/ 869660 w 271"/>
                <a:gd name="T49" fmla="*/ 2936754 h 312"/>
                <a:gd name="T50" fmla="*/ 869660 w 271"/>
                <a:gd name="T51" fmla="*/ 3041600 h 312"/>
                <a:gd name="T52" fmla="*/ 779073 w 271"/>
                <a:gd name="T53" fmla="*/ 3216520 h 312"/>
                <a:gd name="T54" fmla="*/ 779073 w 271"/>
                <a:gd name="T55" fmla="*/ 3303914 h 312"/>
                <a:gd name="T56" fmla="*/ 670315 w 271"/>
                <a:gd name="T57" fmla="*/ 3496154 h 312"/>
                <a:gd name="T58" fmla="*/ 670315 w 271"/>
                <a:gd name="T59" fmla="*/ 3583548 h 312"/>
                <a:gd name="T60" fmla="*/ 597900 w 271"/>
                <a:gd name="T61" fmla="*/ 3670942 h 312"/>
                <a:gd name="T62" fmla="*/ 489142 w 271"/>
                <a:gd name="T63" fmla="*/ 4038103 h 312"/>
                <a:gd name="T64" fmla="*/ 380518 w 271"/>
                <a:gd name="T65" fmla="*/ 4230343 h 312"/>
                <a:gd name="T66" fmla="*/ 380518 w 271"/>
                <a:gd name="T67" fmla="*/ 4317737 h 312"/>
                <a:gd name="T68" fmla="*/ 289932 w 271"/>
                <a:gd name="T69" fmla="*/ 4509977 h 312"/>
                <a:gd name="T70" fmla="*/ 289932 w 271"/>
                <a:gd name="T71" fmla="*/ 4614956 h 312"/>
                <a:gd name="T72" fmla="*/ 199345 w 271"/>
                <a:gd name="T73" fmla="*/ 4684897 h 312"/>
                <a:gd name="T74" fmla="*/ 199345 w 271"/>
                <a:gd name="T75" fmla="*/ 4789744 h 312"/>
                <a:gd name="T76" fmla="*/ 108758 w 271"/>
                <a:gd name="T77" fmla="*/ 4964531 h 312"/>
                <a:gd name="T78" fmla="*/ 108758 w 271"/>
                <a:gd name="T79" fmla="*/ 5051925 h 312"/>
                <a:gd name="T80" fmla="*/ 108758 w 271"/>
                <a:gd name="T81" fmla="*/ 5156772 h 312"/>
                <a:gd name="T82" fmla="*/ 0 w 271"/>
                <a:gd name="T83" fmla="*/ 5331560 h 312"/>
                <a:gd name="T84" fmla="*/ 0 w 271"/>
                <a:gd name="T85" fmla="*/ 5436538 h 312"/>
                <a:gd name="T86" fmla="*/ 4891687 w 271"/>
                <a:gd name="T87" fmla="*/ 0 h 31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71" h="312">
                  <a:moveTo>
                    <a:pt x="112" y="0"/>
                  </a:moveTo>
                  <a:lnTo>
                    <a:pt x="106" y="5"/>
                  </a:lnTo>
                  <a:lnTo>
                    <a:pt x="106" y="10"/>
                  </a:lnTo>
                  <a:lnTo>
                    <a:pt x="106" y="15"/>
                  </a:lnTo>
                  <a:lnTo>
                    <a:pt x="101" y="15"/>
                  </a:lnTo>
                  <a:lnTo>
                    <a:pt x="101" y="21"/>
                  </a:lnTo>
                  <a:lnTo>
                    <a:pt x="101" y="26"/>
                  </a:lnTo>
                  <a:lnTo>
                    <a:pt x="96" y="31"/>
                  </a:lnTo>
                  <a:lnTo>
                    <a:pt x="96" y="36"/>
                  </a:lnTo>
                  <a:lnTo>
                    <a:pt x="96" y="42"/>
                  </a:lnTo>
                  <a:lnTo>
                    <a:pt x="90" y="47"/>
                  </a:lnTo>
                  <a:lnTo>
                    <a:pt x="90" y="52"/>
                  </a:lnTo>
                  <a:lnTo>
                    <a:pt x="90" y="58"/>
                  </a:lnTo>
                  <a:lnTo>
                    <a:pt x="85" y="58"/>
                  </a:lnTo>
                  <a:lnTo>
                    <a:pt x="85" y="63"/>
                  </a:lnTo>
                  <a:lnTo>
                    <a:pt x="85" y="68"/>
                  </a:lnTo>
                  <a:lnTo>
                    <a:pt x="85" y="73"/>
                  </a:lnTo>
                  <a:lnTo>
                    <a:pt x="79" y="79"/>
                  </a:lnTo>
                  <a:lnTo>
                    <a:pt x="79" y="83"/>
                  </a:lnTo>
                  <a:lnTo>
                    <a:pt x="79" y="89"/>
                  </a:lnTo>
                  <a:lnTo>
                    <a:pt x="75" y="89"/>
                  </a:lnTo>
                  <a:lnTo>
                    <a:pt x="75" y="94"/>
                  </a:lnTo>
                  <a:lnTo>
                    <a:pt x="75" y="100"/>
                  </a:lnTo>
                  <a:lnTo>
                    <a:pt x="75" y="105"/>
                  </a:lnTo>
                  <a:lnTo>
                    <a:pt x="69" y="105"/>
                  </a:lnTo>
                  <a:lnTo>
                    <a:pt x="69" y="110"/>
                  </a:lnTo>
                  <a:lnTo>
                    <a:pt x="69" y="116"/>
                  </a:lnTo>
                  <a:lnTo>
                    <a:pt x="64" y="121"/>
                  </a:lnTo>
                  <a:lnTo>
                    <a:pt x="64" y="126"/>
                  </a:lnTo>
                  <a:lnTo>
                    <a:pt x="64" y="131"/>
                  </a:lnTo>
                  <a:lnTo>
                    <a:pt x="58" y="137"/>
                  </a:lnTo>
                  <a:lnTo>
                    <a:pt x="58" y="142"/>
                  </a:lnTo>
                  <a:lnTo>
                    <a:pt x="58" y="147"/>
                  </a:lnTo>
                  <a:lnTo>
                    <a:pt x="54" y="147"/>
                  </a:lnTo>
                  <a:lnTo>
                    <a:pt x="54" y="152"/>
                  </a:lnTo>
                  <a:lnTo>
                    <a:pt x="54" y="158"/>
                  </a:lnTo>
                  <a:lnTo>
                    <a:pt x="54" y="163"/>
                  </a:lnTo>
                  <a:lnTo>
                    <a:pt x="48" y="168"/>
                  </a:lnTo>
                  <a:lnTo>
                    <a:pt x="48" y="174"/>
                  </a:lnTo>
                  <a:lnTo>
                    <a:pt x="43" y="179"/>
                  </a:lnTo>
                  <a:lnTo>
                    <a:pt x="43" y="184"/>
                  </a:lnTo>
                  <a:lnTo>
                    <a:pt x="43" y="189"/>
                  </a:lnTo>
                  <a:lnTo>
                    <a:pt x="37" y="195"/>
                  </a:lnTo>
                  <a:lnTo>
                    <a:pt x="37" y="200"/>
                  </a:lnTo>
                  <a:lnTo>
                    <a:pt x="37" y="205"/>
                  </a:lnTo>
                  <a:lnTo>
                    <a:pt x="33" y="210"/>
                  </a:lnTo>
                  <a:lnTo>
                    <a:pt x="27" y="231"/>
                  </a:lnTo>
                  <a:lnTo>
                    <a:pt x="27" y="237"/>
                  </a:lnTo>
                  <a:lnTo>
                    <a:pt x="21" y="242"/>
                  </a:lnTo>
                  <a:lnTo>
                    <a:pt x="21" y="247"/>
                  </a:lnTo>
                  <a:lnTo>
                    <a:pt x="21" y="253"/>
                  </a:lnTo>
                  <a:lnTo>
                    <a:pt x="16" y="258"/>
                  </a:lnTo>
                  <a:lnTo>
                    <a:pt x="16" y="264"/>
                  </a:lnTo>
                  <a:lnTo>
                    <a:pt x="16" y="268"/>
                  </a:lnTo>
                  <a:lnTo>
                    <a:pt x="11" y="268"/>
                  </a:lnTo>
                  <a:lnTo>
                    <a:pt x="11" y="274"/>
                  </a:lnTo>
                  <a:lnTo>
                    <a:pt x="11" y="279"/>
                  </a:lnTo>
                  <a:lnTo>
                    <a:pt x="6" y="284"/>
                  </a:lnTo>
                  <a:lnTo>
                    <a:pt x="6" y="289"/>
                  </a:lnTo>
                  <a:lnTo>
                    <a:pt x="6" y="295"/>
                  </a:lnTo>
                  <a:lnTo>
                    <a:pt x="0" y="300"/>
                  </a:lnTo>
                  <a:lnTo>
                    <a:pt x="0" y="305"/>
                  </a:lnTo>
                  <a:lnTo>
                    <a:pt x="0" y="311"/>
                  </a:lnTo>
                  <a:lnTo>
                    <a:pt x="270" y="311"/>
                  </a:lnTo>
                  <a:lnTo>
                    <a:pt x="270" y="0"/>
                  </a:lnTo>
                  <a:lnTo>
                    <a:pt x="112" y="0"/>
                  </a:lnTo>
                </a:path>
              </a:pathLst>
            </a:custGeom>
            <a:solidFill>
              <a:srgbClr val="F5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43" name="Freeform 1169"/>
            <p:cNvSpPr>
              <a:spLocks noChangeArrowheads="1"/>
            </p:cNvSpPr>
            <p:nvPr/>
          </p:nvSpPr>
          <p:spPr bwMode="auto">
            <a:xfrm>
              <a:off x="5375159" y="2045704"/>
              <a:ext cx="96745" cy="193563"/>
            </a:xfrm>
            <a:custGeom>
              <a:avLst/>
              <a:gdLst>
                <a:gd name="T0" fmla="*/ 0 w 718"/>
                <a:gd name="T1" fmla="*/ 0 h 1435"/>
                <a:gd name="T2" fmla="*/ 0 w 718"/>
                <a:gd name="T3" fmla="*/ 0 h 1435"/>
                <a:gd name="T4" fmla="*/ 13017457 w 718"/>
                <a:gd name="T5" fmla="*/ 0 h 1435"/>
                <a:gd name="T6" fmla="*/ 13017457 w 718"/>
                <a:gd name="T7" fmla="*/ 18904158 h 1435"/>
                <a:gd name="T8" fmla="*/ 0 w 718"/>
                <a:gd name="T9" fmla="*/ 18904158 h 1435"/>
                <a:gd name="T10" fmla="*/ 0 w 718"/>
                <a:gd name="T11" fmla="*/ 0 h 14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8" h="1435">
                  <a:moveTo>
                    <a:pt x="0" y="0"/>
                  </a:moveTo>
                  <a:lnTo>
                    <a:pt x="0" y="0"/>
                  </a:lnTo>
                  <a:cubicBezTo>
                    <a:pt x="717" y="0"/>
                    <a:pt x="717" y="0"/>
                    <a:pt x="717" y="0"/>
                  </a:cubicBezTo>
                  <a:cubicBezTo>
                    <a:pt x="717" y="1039"/>
                    <a:pt x="717" y="1039"/>
                    <a:pt x="717" y="1039"/>
                  </a:cubicBezTo>
                  <a:cubicBezTo>
                    <a:pt x="717" y="1392"/>
                    <a:pt x="0" y="1434"/>
                    <a:pt x="0" y="1039"/>
                  </a:cubicBezTo>
                  <a:lnTo>
                    <a:pt x="0" y="0"/>
                  </a:lnTo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44" name="Freeform 1170"/>
            <p:cNvSpPr>
              <a:spLocks noChangeArrowheads="1"/>
            </p:cNvSpPr>
            <p:nvPr/>
          </p:nvSpPr>
          <p:spPr bwMode="auto">
            <a:xfrm>
              <a:off x="5375159" y="2117100"/>
              <a:ext cx="96745" cy="65050"/>
            </a:xfrm>
            <a:custGeom>
              <a:avLst/>
              <a:gdLst>
                <a:gd name="T0" fmla="*/ 13017457 w 718"/>
                <a:gd name="T1" fmla="*/ 2316893 h 491"/>
                <a:gd name="T2" fmla="*/ 13017457 w 718"/>
                <a:gd name="T3" fmla="*/ 0 h 491"/>
                <a:gd name="T4" fmla="*/ 0 w 718"/>
                <a:gd name="T5" fmla="*/ 0 h 491"/>
                <a:gd name="T6" fmla="*/ 0 w 718"/>
                <a:gd name="T7" fmla="*/ 8600643 h 491"/>
                <a:gd name="T8" fmla="*/ 13017457 w 718"/>
                <a:gd name="T9" fmla="*/ 2316893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8" h="491">
                  <a:moveTo>
                    <a:pt x="717" y="132"/>
                  </a:moveTo>
                  <a:lnTo>
                    <a:pt x="717" y="0"/>
                  </a:lnTo>
                  <a:lnTo>
                    <a:pt x="0" y="0"/>
                  </a:lnTo>
                  <a:lnTo>
                    <a:pt x="0" y="490"/>
                  </a:lnTo>
                  <a:lnTo>
                    <a:pt x="717" y="132"/>
                  </a:lnTo>
                </a:path>
              </a:pathLst>
            </a:custGeom>
            <a:solidFill>
              <a:srgbClr val="E7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45" name="Freeform 1171"/>
            <p:cNvSpPr>
              <a:spLocks noChangeArrowheads="1"/>
            </p:cNvSpPr>
            <p:nvPr/>
          </p:nvSpPr>
          <p:spPr bwMode="auto">
            <a:xfrm>
              <a:off x="5216561" y="1866420"/>
              <a:ext cx="412355" cy="272892"/>
            </a:xfrm>
            <a:custGeom>
              <a:avLst/>
              <a:gdLst>
                <a:gd name="T0" fmla="*/ 27874928 w 3050"/>
                <a:gd name="T1" fmla="*/ 0 h 2015"/>
                <a:gd name="T2" fmla="*/ 27874928 w 3050"/>
                <a:gd name="T3" fmla="*/ 0 h 2015"/>
                <a:gd name="T4" fmla="*/ 27874928 w 3050"/>
                <a:gd name="T5" fmla="*/ 36939555 h 2015"/>
                <a:gd name="T6" fmla="*/ 27874928 w 3050"/>
                <a:gd name="T7" fmla="*/ 0 h 20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50" h="2015">
                  <a:moveTo>
                    <a:pt x="1525" y="0"/>
                  </a:moveTo>
                  <a:lnTo>
                    <a:pt x="1525" y="0"/>
                  </a:lnTo>
                  <a:cubicBezTo>
                    <a:pt x="3049" y="0"/>
                    <a:pt x="2431" y="2014"/>
                    <a:pt x="1525" y="2014"/>
                  </a:cubicBezTo>
                  <a:cubicBezTo>
                    <a:pt x="617" y="2014"/>
                    <a:pt x="0" y="0"/>
                    <a:pt x="1525" y="0"/>
                  </a:cubicBezTo>
                </a:path>
              </a:pathLst>
            </a:custGeom>
            <a:solidFill>
              <a:srgbClr val="F6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46" name="Freeform 1172"/>
            <p:cNvSpPr>
              <a:spLocks noChangeArrowheads="1"/>
            </p:cNvSpPr>
            <p:nvPr/>
          </p:nvSpPr>
          <p:spPr bwMode="auto">
            <a:xfrm>
              <a:off x="5275242" y="1817236"/>
              <a:ext cx="294992" cy="220535"/>
            </a:xfrm>
            <a:custGeom>
              <a:avLst/>
              <a:gdLst>
                <a:gd name="T0" fmla="*/ 19720466 w 2179"/>
                <a:gd name="T1" fmla="*/ 11057775 h 1642"/>
                <a:gd name="T2" fmla="*/ 19720466 w 2179"/>
                <a:gd name="T3" fmla="*/ 11057775 h 1642"/>
                <a:gd name="T4" fmla="*/ 34510950 w 2179"/>
                <a:gd name="T5" fmla="*/ 22187809 h 1642"/>
                <a:gd name="T6" fmla="*/ 37883119 w 2179"/>
                <a:gd name="T7" fmla="*/ 22656815 h 1642"/>
                <a:gd name="T8" fmla="*/ 20490234 w 2179"/>
                <a:gd name="T9" fmla="*/ 0 h 1642"/>
                <a:gd name="T10" fmla="*/ 2016072 w 2179"/>
                <a:gd name="T11" fmla="*/ 21917177 h 1642"/>
                <a:gd name="T12" fmla="*/ 5315000 w 2179"/>
                <a:gd name="T13" fmla="*/ 21917177 h 1642"/>
                <a:gd name="T14" fmla="*/ 19720466 w 2179"/>
                <a:gd name="T15" fmla="*/ 11057775 h 16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79" h="1642">
                  <a:moveTo>
                    <a:pt x="1076" y="613"/>
                  </a:moveTo>
                  <a:lnTo>
                    <a:pt x="1076" y="613"/>
                  </a:lnTo>
                  <a:cubicBezTo>
                    <a:pt x="1587" y="613"/>
                    <a:pt x="1856" y="914"/>
                    <a:pt x="1883" y="1230"/>
                  </a:cubicBezTo>
                  <a:cubicBezTo>
                    <a:pt x="1909" y="1547"/>
                    <a:pt x="1956" y="1489"/>
                    <a:pt x="2067" y="1256"/>
                  </a:cubicBezTo>
                  <a:cubicBezTo>
                    <a:pt x="2178" y="1019"/>
                    <a:pt x="1904" y="0"/>
                    <a:pt x="1118" y="0"/>
                  </a:cubicBezTo>
                  <a:cubicBezTo>
                    <a:pt x="326" y="0"/>
                    <a:pt x="0" y="781"/>
                    <a:pt x="110" y="1215"/>
                  </a:cubicBezTo>
                  <a:cubicBezTo>
                    <a:pt x="222" y="1641"/>
                    <a:pt x="222" y="1535"/>
                    <a:pt x="290" y="1215"/>
                  </a:cubicBezTo>
                  <a:cubicBezTo>
                    <a:pt x="363" y="887"/>
                    <a:pt x="506" y="629"/>
                    <a:pt x="1076" y="613"/>
                  </a:cubicBezTo>
                </a:path>
              </a:pathLst>
            </a:custGeom>
            <a:solidFill>
              <a:srgbClr val="7E6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47" name="Freeform 1173"/>
            <p:cNvSpPr>
              <a:spLocks noChangeArrowheads="1"/>
            </p:cNvSpPr>
            <p:nvPr/>
          </p:nvSpPr>
          <p:spPr bwMode="auto">
            <a:xfrm>
              <a:off x="5294274" y="1775985"/>
              <a:ext cx="256929" cy="228468"/>
            </a:xfrm>
            <a:custGeom>
              <a:avLst/>
              <a:gdLst>
                <a:gd name="T0" fmla="*/ 32245397 w 1910"/>
                <a:gd name="T1" fmla="*/ 10983760 h 1704"/>
                <a:gd name="T2" fmla="*/ 32245397 w 1910"/>
                <a:gd name="T3" fmla="*/ 10983760 h 1704"/>
                <a:gd name="T4" fmla="*/ 33964400 w 1910"/>
                <a:gd name="T5" fmla="*/ 23225971 h 1704"/>
                <a:gd name="T6" fmla="*/ 26726400 w 1910"/>
                <a:gd name="T7" fmla="*/ 30614444 h 1704"/>
                <a:gd name="T8" fmla="*/ 7817098 w 1910"/>
                <a:gd name="T9" fmla="*/ 30614444 h 1704"/>
                <a:gd name="T10" fmla="*/ 560939 w 1910"/>
                <a:gd name="T11" fmla="*/ 23225971 h 1704"/>
                <a:gd name="T12" fmla="*/ 2279942 w 1910"/>
                <a:gd name="T13" fmla="*/ 10983760 h 1704"/>
                <a:gd name="T14" fmla="*/ 32245397 w 1910"/>
                <a:gd name="T15" fmla="*/ 10983760 h 17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10" h="1704">
                  <a:moveTo>
                    <a:pt x="1782" y="611"/>
                  </a:moveTo>
                  <a:lnTo>
                    <a:pt x="1782" y="611"/>
                  </a:lnTo>
                  <a:cubicBezTo>
                    <a:pt x="1877" y="1292"/>
                    <a:pt x="1877" y="1292"/>
                    <a:pt x="1877" y="1292"/>
                  </a:cubicBezTo>
                  <a:cubicBezTo>
                    <a:pt x="1909" y="1535"/>
                    <a:pt x="1619" y="1703"/>
                    <a:pt x="1477" y="1703"/>
                  </a:cubicBezTo>
                  <a:cubicBezTo>
                    <a:pt x="432" y="1703"/>
                    <a:pt x="432" y="1703"/>
                    <a:pt x="432" y="1703"/>
                  </a:cubicBezTo>
                  <a:cubicBezTo>
                    <a:pt x="290" y="1703"/>
                    <a:pt x="0" y="1535"/>
                    <a:pt x="31" y="1292"/>
                  </a:cubicBezTo>
                  <a:cubicBezTo>
                    <a:pt x="126" y="611"/>
                    <a:pt x="126" y="611"/>
                    <a:pt x="126" y="611"/>
                  </a:cubicBezTo>
                  <a:cubicBezTo>
                    <a:pt x="211" y="0"/>
                    <a:pt x="1693" y="0"/>
                    <a:pt x="1782" y="611"/>
                  </a:cubicBezTo>
                </a:path>
              </a:pathLst>
            </a:custGeom>
            <a:solidFill>
              <a:srgbClr val="7E6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48" name="Freeform 1174"/>
            <p:cNvSpPr>
              <a:spLocks noChangeArrowheads="1"/>
            </p:cNvSpPr>
            <p:nvPr/>
          </p:nvSpPr>
          <p:spPr bwMode="auto">
            <a:xfrm>
              <a:off x="5243523" y="1887046"/>
              <a:ext cx="358431" cy="130100"/>
            </a:xfrm>
            <a:custGeom>
              <a:avLst/>
              <a:gdLst>
                <a:gd name="T0" fmla="*/ 24350262 w 2644"/>
                <a:gd name="T1" fmla="*/ 17594637 h 961"/>
                <a:gd name="T2" fmla="*/ 24350262 w 2644"/>
                <a:gd name="T3" fmla="*/ 17594637 h 961"/>
                <a:gd name="T4" fmla="*/ 48571874 w 2644"/>
                <a:gd name="T5" fmla="*/ 8778975 h 961"/>
                <a:gd name="T6" fmla="*/ 24350262 w 2644"/>
                <a:gd name="T7" fmla="*/ 0 h 961"/>
                <a:gd name="T8" fmla="*/ 0 w 2644"/>
                <a:gd name="T9" fmla="*/ 8778975 h 961"/>
                <a:gd name="T10" fmla="*/ 24350262 w 2644"/>
                <a:gd name="T11" fmla="*/ 17594637 h 9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44" h="961">
                  <a:moveTo>
                    <a:pt x="1325" y="960"/>
                  </a:moveTo>
                  <a:lnTo>
                    <a:pt x="1325" y="960"/>
                  </a:lnTo>
                  <a:cubicBezTo>
                    <a:pt x="2052" y="960"/>
                    <a:pt x="2643" y="743"/>
                    <a:pt x="2643" y="479"/>
                  </a:cubicBezTo>
                  <a:cubicBezTo>
                    <a:pt x="2643" y="216"/>
                    <a:pt x="2052" y="0"/>
                    <a:pt x="1325" y="0"/>
                  </a:cubicBezTo>
                  <a:cubicBezTo>
                    <a:pt x="596" y="0"/>
                    <a:pt x="0" y="216"/>
                    <a:pt x="0" y="479"/>
                  </a:cubicBezTo>
                  <a:cubicBezTo>
                    <a:pt x="0" y="743"/>
                    <a:pt x="596" y="960"/>
                    <a:pt x="1325" y="960"/>
                  </a:cubicBezTo>
                </a:path>
              </a:pathLst>
            </a:custGeom>
            <a:solidFill>
              <a:srgbClr val="4F3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49" name="Freeform 1175"/>
            <p:cNvSpPr>
              <a:spLocks noChangeArrowheads="1"/>
            </p:cNvSpPr>
            <p:nvPr/>
          </p:nvSpPr>
          <p:spPr bwMode="auto">
            <a:xfrm>
              <a:off x="5305376" y="1899738"/>
              <a:ext cx="234725" cy="226881"/>
            </a:xfrm>
            <a:custGeom>
              <a:avLst/>
              <a:gdLst>
                <a:gd name="T0" fmla="*/ 15996434 w 1737"/>
                <a:gd name="T1" fmla="*/ 0 h 1678"/>
                <a:gd name="T2" fmla="*/ 15996434 w 1737"/>
                <a:gd name="T3" fmla="*/ 0 h 1678"/>
                <a:gd name="T4" fmla="*/ 30623302 w 1737"/>
                <a:gd name="T5" fmla="*/ 17458885 h 1678"/>
                <a:gd name="T6" fmla="*/ 15996434 w 1737"/>
                <a:gd name="T7" fmla="*/ 30658140 h 1678"/>
                <a:gd name="T8" fmla="*/ 1351324 w 1737"/>
                <a:gd name="T9" fmla="*/ 17915892 h 1678"/>
                <a:gd name="T10" fmla="*/ 15996434 w 1737"/>
                <a:gd name="T11" fmla="*/ 0 h 1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7" h="1678">
                  <a:moveTo>
                    <a:pt x="876" y="0"/>
                  </a:moveTo>
                  <a:lnTo>
                    <a:pt x="876" y="0"/>
                  </a:lnTo>
                  <a:cubicBezTo>
                    <a:pt x="1540" y="0"/>
                    <a:pt x="1736" y="511"/>
                    <a:pt x="1677" y="955"/>
                  </a:cubicBezTo>
                  <a:cubicBezTo>
                    <a:pt x="1624" y="1397"/>
                    <a:pt x="1313" y="1677"/>
                    <a:pt x="876" y="1677"/>
                  </a:cubicBezTo>
                  <a:cubicBezTo>
                    <a:pt x="448" y="1677"/>
                    <a:pt x="143" y="1408"/>
                    <a:pt x="74" y="980"/>
                  </a:cubicBezTo>
                  <a:cubicBezTo>
                    <a:pt x="0" y="527"/>
                    <a:pt x="185" y="0"/>
                    <a:pt x="876" y="0"/>
                  </a:cubicBezTo>
                </a:path>
              </a:pathLst>
            </a:custGeom>
            <a:solidFill>
              <a:srgbClr val="F0C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50" name="Freeform 1176"/>
            <p:cNvSpPr>
              <a:spLocks noChangeArrowheads="1"/>
            </p:cNvSpPr>
            <p:nvPr/>
          </p:nvSpPr>
          <p:spPr bwMode="auto">
            <a:xfrm>
              <a:off x="5422738" y="1907671"/>
              <a:ext cx="144325" cy="231641"/>
            </a:xfrm>
            <a:custGeom>
              <a:avLst/>
              <a:gdLst>
                <a:gd name="T0" fmla="*/ 16222347 w 1066"/>
                <a:gd name="T1" fmla="*/ 4620927 h 1714"/>
                <a:gd name="T2" fmla="*/ 16222347 w 1066"/>
                <a:gd name="T3" fmla="*/ 4620927 h 1714"/>
                <a:gd name="T4" fmla="*/ 0 w 1066"/>
                <a:gd name="T5" fmla="*/ 31287212 h 1714"/>
                <a:gd name="T6" fmla="*/ 0 w 1066"/>
                <a:gd name="T7" fmla="*/ 292187 h 1714"/>
                <a:gd name="T8" fmla="*/ 11199810 w 1066"/>
                <a:gd name="T9" fmla="*/ 1735145 h 1714"/>
                <a:gd name="T10" fmla="*/ 16222347 w 1066"/>
                <a:gd name="T11" fmla="*/ 4620927 h 17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66" h="1714">
                  <a:moveTo>
                    <a:pt x="885" y="253"/>
                  </a:moveTo>
                  <a:lnTo>
                    <a:pt x="885" y="253"/>
                  </a:lnTo>
                  <a:cubicBezTo>
                    <a:pt x="1065" y="849"/>
                    <a:pt x="596" y="1713"/>
                    <a:pt x="0" y="17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00" y="0"/>
                    <a:pt x="480" y="10"/>
                    <a:pt x="611" y="95"/>
                  </a:cubicBezTo>
                  <a:cubicBezTo>
                    <a:pt x="701" y="153"/>
                    <a:pt x="812" y="211"/>
                    <a:pt x="885" y="253"/>
                  </a:cubicBezTo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51" name="Freeform 1177"/>
            <p:cNvSpPr>
              <a:spLocks noChangeArrowheads="1"/>
            </p:cNvSpPr>
            <p:nvPr/>
          </p:nvSpPr>
          <p:spPr bwMode="auto">
            <a:xfrm>
              <a:off x="5343439" y="1796610"/>
              <a:ext cx="158598" cy="87263"/>
            </a:xfrm>
            <a:custGeom>
              <a:avLst/>
              <a:gdLst>
                <a:gd name="T0" fmla="*/ 0 w 1172"/>
                <a:gd name="T1" fmla="*/ 11697135 h 650"/>
                <a:gd name="T2" fmla="*/ 0 w 1172"/>
                <a:gd name="T3" fmla="*/ 11697135 h 650"/>
                <a:gd name="T4" fmla="*/ 10914032 w 1172"/>
                <a:gd name="T5" fmla="*/ 90082 h 650"/>
                <a:gd name="T6" fmla="*/ 21443613 w 1172"/>
                <a:gd name="T7" fmla="*/ 11120394 h 650"/>
                <a:gd name="T8" fmla="*/ 12177539 w 1172"/>
                <a:gd name="T9" fmla="*/ 10273272 h 650"/>
                <a:gd name="T10" fmla="*/ 0 w 1172"/>
                <a:gd name="T11" fmla="*/ 11697135 h 6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72" h="650">
                  <a:moveTo>
                    <a:pt x="0" y="649"/>
                  </a:moveTo>
                  <a:lnTo>
                    <a:pt x="0" y="649"/>
                  </a:lnTo>
                  <a:cubicBezTo>
                    <a:pt x="169" y="353"/>
                    <a:pt x="343" y="0"/>
                    <a:pt x="596" y="5"/>
                  </a:cubicBezTo>
                  <a:cubicBezTo>
                    <a:pt x="838" y="0"/>
                    <a:pt x="1008" y="327"/>
                    <a:pt x="1171" y="617"/>
                  </a:cubicBezTo>
                  <a:cubicBezTo>
                    <a:pt x="1012" y="586"/>
                    <a:pt x="844" y="570"/>
                    <a:pt x="665" y="570"/>
                  </a:cubicBezTo>
                  <a:cubicBezTo>
                    <a:pt x="422" y="570"/>
                    <a:pt x="195" y="601"/>
                    <a:pt x="0" y="649"/>
                  </a:cubicBezTo>
                </a:path>
              </a:pathLst>
            </a:custGeom>
            <a:solidFill>
              <a:srgbClr val="4F3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52" name="Freeform 1178"/>
            <p:cNvSpPr>
              <a:spLocks noChangeArrowheads="1"/>
            </p:cNvSpPr>
            <p:nvPr/>
          </p:nvSpPr>
          <p:spPr bwMode="auto">
            <a:xfrm>
              <a:off x="5278414" y="1894978"/>
              <a:ext cx="275960" cy="130100"/>
            </a:xfrm>
            <a:custGeom>
              <a:avLst/>
              <a:gdLst>
                <a:gd name="T0" fmla="*/ 33058983 w 2047"/>
                <a:gd name="T1" fmla="*/ 10740087 h 961"/>
                <a:gd name="T2" fmla="*/ 33058983 w 2047"/>
                <a:gd name="T3" fmla="*/ 10740087 h 961"/>
                <a:gd name="T4" fmla="*/ 28642680 w 2047"/>
                <a:gd name="T5" fmla="*/ 3500651 h 961"/>
                <a:gd name="T6" fmla="*/ 12649268 w 2047"/>
                <a:gd name="T7" fmla="*/ 6781310 h 961"/>
                <a:gd name="T8" fmla="*/ 6142840 w 2047"/>
                <a:gd name="T9" fmla="*/ 15688490 h 961"/>
                <a:gd name="T10" fmla="*/ 5270472 w 2047"/>
                <a:gd name="T11" fmla="*/ 17411333 h 961"/>
                <a:gd name="T12" fmla="*/ 1999126 w 2047"/>
                <a:gd name="T13" fmla="*/ 11509856 h 961"/>
                <a:gd name="T14" fmla="*/ 1726536 w 2047"/>
                <a:gd name="T15" fmla="*/ 5333423 h 961"/>
                <a:gd name="T16" fmla="*/ 18792242 w 2047"/>
                <a:gd name="T17" fmla="*/ 311509 h 961"/>
                <a:gd name="T18" fmla="*/ 34022215 w 2047"/>
                <a:gd name="T19" fmla="*/ 3885536 h 961"/>
                <a:gd name="T20" fmla="*/ 36130403 w 2047"/>
                <a:gd name="T21" fmla="*/ 12389554 h 961"/>
                <a:gd name="T22" fmla="*/ 33258910 w 2047"/>
                <a:gd name="T23" fmla="*/ 16549911 h 961"/>
                <a:gd name="T24" fmla="*/ 33058983 w 2047"/>
                <a:gd name="T25" fmla="*/ 10740087 h 9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47" h="961">
                  <a:moveTo>
                    <a:pt x="1819" y="586"/>
                  </a:moveTo>
                  <a:lnTo>
                    <a:pt x="1819" y="586"/>
                  </a:lnTo>
                  <a:cubicBezTo>
                    <a:pt x="1819" y="418"/>
                    <a:pt x="1677" y="239"/>
                    <a:pt x="1576" y="191"/>
                  </a:cubicBezTo>
                  <a:cubicBezTo>
                    <a:pt x="1476" y="138"/>
                    <a:pt x="959" y="201"/>
                    <a:pt x="696" y="370"/>
                  </a:cubicBezTo>
                  <a:cubicBezTo>
                    <a:pt x="411" y="555"/>
                    <a:pt x="359" y="692"/>
                    <a:pt x="338" y="856"/>
                  </a:cubicBezTo>
                  <a:cubicBezTo>
                    <a:pt x="332" y="908"/>
                    <a:pt x="316" y="960"/>
                    <a:pt x="290" y="950"/>
                  </a:cubicBezTo>
                  <a:cubicBezTo>
                    <a:pt x="201" y="918"/>
                    <a:pt x="184" y="671"/>
                    <a:pt x="110" y="628"/>
                  </a:cubicBezTo>
                  <a:cubicBezTo>
                    <a:pt x="0" y="559"/>
                    <a:pt x="52" y="459"/>
                    <a:pt x="95" y="291"/>
                  </a:cubicBezTo>
                  <a:cubicBezTo>
                    <a:pt x="137" y="122"/>
                    <a:pt x="627" y="32"/>
                    <a:pt x="1034" y="17"/>
                  </a:cubicBezTo>
                  <a:cubicBezTo>
                    <a:pt x="1439" y="0"/>
                    <a:pt x="1746" y="96"/>
                    <a:pt x="1872" y="212"/>
                  </a:cubicBezTo>
                  <a:cubicBezTo>
                    <a:pt x="1999" y="328"/>
                    <a:pt x="2046" y="518"/>
                    <a:pt x="1988" y="676"/>
                  </a:cubicBezTo>
                  <a:cubicBezTo>
                    <a:pt x="1951" y="792"/>
                    <a:pt x="1909" y="929"/>
                    <a:pt x="1830" y="903"/>
                  </a:cubicBezTo>
                  <a:cubicBezTo>
                    <a:pt x="1793" y="892"/>
                    <a:pt x="1825" y="681"/>
                    <a:pt x="1819" y="586"/>
                  </a:cubicBezTo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53" name="Freeform 1179"/>
            <p:cNvSpPr>
              <a:spLocks noChangeArrowheads="1"/>
            </p:cNvSpPr>
            <p:nvPr/>
          </p:nvSpPr>
          <p:spPr bwMode="auto">
            <a:xfrm>
              <a:off x="5530585" y="1958441"/>
              <a:ext cx="34892" cy="66636"/>
            </a:xfrm>
            <a:custGeom>
              <a:avLst/>
              <a:gdLst>
                <a:gd name="T0" fmla="*/ 3248728 w 259"/>
                <a:gd name="T1" fmla="*/ 276315 h 491"/>
                <a:gd name="T2" fmla="*/ 3248728 w 259"/>
                <a:gd name="T3" fmla="*/ 276315 h 491"/>
                <a:gd name="T4" fmla="*/ 4210616 w 259"/>
                <a:gd name="T5" fmla="*/ 4936221 h 491"/>
                <a:gd name="T6" fmla="*/ 1433805 w 259"/>
                <a:gd name="T7" fmla="*/ 8840874 h 491"/>
                <a:gd name="T8" fmla="*/ 562583 w 259"/>
                <a:gd name="T9" fmla="*/ 4070496 h 491"/>
                <a:gd name="T10" fmla="*/ 3248728 w 259"/>
                <a:gd name="T11" fmla="*/ 276315 h 4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9" h="491">
                  <a:moveTo>
                    <a:pt x="179" y="15"/>
                  </a:moveTo>
                  <a:lnTo>
                    <a:pt x="179" y="15"/>
                  </a:lnTo>
                  <a:cubicBezTo>
                    <a:pt x="237" y="26"/>
                    <a:pt x="258" y="137"/>
                    <a:pt x="232" y="268"/>
                  </a:cubicBezTo>
                  <a:cubicBezTo>
                    <a:pt x="201" y="395"/>
                    <a:pt x="132" y="490"/>
                    <a:pt x="79" y="480"/>
                  </a:cubicBezTo>
                  <a:cubicBezTo>
                    <a:pt x="21" y="463"/>
                    <a:pt x="0" y="353"/>
                    <a:pt x="31" y="221"/>
                  </a:cubicBezTo>
                  <a:cubicBezTo>
                    <a:pt x="58" y="95"/>
                    <a:pt x="126" y="0"/>
                    <a:pt x="179" y="15"/>
                  </a:cubicBezTo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54" name="Freeform 1180"/>
            <p:cNvSpPr>
              <a:spLocks noChangeArrowheads="1"/>
            </p:cNvSpPr>
            <p:nvPr/>
          </p:nvSpPr>
          <p:spPr bwMode="auto">
            <a:xfrm>
              <a:off x="5280000" y="1958441"/>
              <a:ext cx="34892" cy="66636"/>
            </a:xfrm>
            <a:custGeom>
              <a:avLst/>
              <a:gdLst>
                <a:gd name="T0" fmla="*/ 1324818 w 259"/>
                <a:gd name="T1" fmla="*/ 276315 h 491"/>
                <a:gd name="T2" fmla="*/ 1324818 w 259"/>
                <a:gd name="T3" fmla="*/ 276315 h 491"/>
                <a:gd name="T4" fmla="*/ 471918 w 259"/>
                <a:gd name="T5" fmla="*/ 4936221 h 491"/>
                <a:gd name="T6" fmla="*/ 3248728 w 259"/>
                <a:gd name="T7" fmla="*/ 8840874 h 491"/>
                <a:gd name="T8" fmla="*/ 4101629 w 259"/>
                <a:gd name="T9" fmla="*/ 4070496 h 491"/>
                <a:gd name="T10" fmla="*/ 1324818 w 259"/>
                <a:gd name="T11" fmla="*/ 276315 h 4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9" h="491">
                  <a:moveTo>
                    <a:pt x="73" y="15"/>
                  </a:moveTo>
                  <a:lnTo>
                    <a:pt x="73" y="15"/>
                  </a:lnTo>
                  <a:cubicBezTo>
                    <a:pt x="21" y="26"/>
                    <a:pt x="0" y="137"/>
                    <a:pt x="26" y="268"/>
                  </a:cubicBezTo>
                  <a:cubicBezTo>
                    <a:pt x="52" y="395"/>
                    <a:pt x="121" y="490"/>
                    <a:pt x="179" y="480"/>
                  </a:cubicBezTo>
                  <a:cubicBezTo>
                    <a:pt x="231" y="463"/>
                    <a:pt x="258" y="353"/>
                    <a:pt x="226" y="221"/>
                  </a:cubicBezTo>
                  <a:cubicBezTo>
                    <a:pt x="200" y="95"/>
                    <a:pt x="131" y="0"/>
                    <a:pt x="73" y="15"/>
                  </a:cubicBezTo>
                </a:path>
              </a:pathLst>
            </a:custGeom>
            <a:solidFill>
              <a:srgbClr val="F6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55" name="Freeform 1181"/>
            <p:cNvSpPr>
              <a:spLocks noChangeArrowheads="1"/>
            </p:cNvSpPr>
            <p:nvPr/>
          </p:nvSpPr>
          <p:spPr bwMode="auto">
            <a:xfrm>
              <a:off x="5280000" y="2194843"/>
              <a:ext cx="80885" cy="195149"/>
            </a:xfrm>
            <a:custGeom>
              <a:avLst/>
              <a:gdLst>
                <a:gd name="T0" fmla="*/ 7177358 w 597"/>
                <a:gd name="T1" fmla="*/ 0 h 1457"/>
                <a:gd name="T2" fmla="*/ 7177358 w 597"/>
                <a:gd name="T3" fmla="*/ 0 h 1457"/>
                <a:gd name="T4" fmla="*/ 201874 w 597"/>
                <a:gd name="T5" fmla="*/ 4359310 h 1457"/>
                <a:gd name="T6" fmla="*/ 4460598 w 597"/>
                <a:gd name="T7" fmla="*/ 21294278 h 1457"/>
                <a:gd name="T8" fmla="*/ 6479742 w 597"/>
                <a:gd name="T9" fmla="*/ 16845363 h 1457"/>
                <a:gd name="T10" fmla="*/ 9306652 w 597"/>
                <a:gd name="T11" fmla="*/ 17975540 h 1457"/>
                <a:gd name="T12" fmla="*/ 7177358 w 597"/>
                <a:gd name="T13" fmla="*/ 0 h 14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7" h="1457">
                  <a:moveTo>
                    <a:pt x="391" y="0"/>
                  </a:moveTo>
                  <a:lnTo>
                    <a:pt x="391" y="0"/>
                  </a:lnTo>
                  <a:cubicBezTo>
                    <a:pt x="90" y="0"/>
                    <a:pt x="27" y="43"/>
                    <a:pt x="11" y="243"/>
                  </a:cubicBezTo>
                  <a:cubicBezTo>
                    <a:pt x="0" y="444"/>
                    <a:pt x="54" y="923"/>
                    <a:pt x="243" y="1187"/>
                  </a:cubicBezTo>
                  <a:cubicBezTo>
                    <a:pt x="428" y="1456"/>
                    <a:pt x="328" y="1150"/>
                    <a:pt x="353" y="939"/>
                  </a:cubicBezTo>
                  <a:cubicBezTo>
                    <a:pt x="380" y="722"/>
                    <a:pt x="417" y="1239"/>
                    <a:pt x="507" y="1002"/>
                  </a:cubicBezTo>
                  <a:cubicBezTo>
                    <a:pt x="596" y="760"/>
                    <a:pt x="480" y="596"/>
                    <a:pt x="391" y="0"/>
                  </a:cubicBezTo>
                </a:path>
              </a:pathLst>
            </a:custGeom>
            <a:solidFill>
              <a:srgbClr val="6AB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56" name="Freeform 1182"/>
            <p:cNvSpPr>
              <a:spLocks noChangeArrowheads="1"/>
            </p:cNvSpPr>
            <p:nvPr/>
          </p:nvSpPr>
          <p:spPr bwMode="auto">
            <a:xfrm>
              <a:off x="5481420" y="2185323"/>
              <a:ext cx="96744" cy="214188"/>
            </a:xfrm>
            <a:custGeom>
              <a:avLst/>
              <a:gdLst>
                <a:gd name="T0" fmla="*/ 7371004 w 718"/>
                <a:gd name="T1" fmla="*/ 2874408 h 1588"/>
                <a:gd name="T2" fmla="*/ 7371004 w 718"/>
                <a:gd name="T3" fmla="*/ 2874408 h 1588"/>
                <a:gd name="T4" fmla="*/ 10820506 w 718"/>
                <a:gd name="T5" fmla="*/ 8059161 h 1588"/>
                <a:gd name="T6" fmla="*/ 7280188 w 718"/>
                <a:gd name="T7" fmla="*/ 23122458 h 1588"/>
                <a:gd name="T8" fmla="*/ 5464689 w 718"/>
                <a:gd name="T9" fmla="*/ 26105983 h 1588"/>
                <a:gd name="T10" fmla="*/ 2777685 w 718"/>
                <a:gd name="T11" fmla="*/ 19575003 h 1588"/>
                <a:gd name="T12" fmla="*/ 272311 w 718"/>
                <a:gd name="T13" fmla="*/ 19866072 h 1588"/>
                <a:gd name="T14" fmla="*/ 7371004 w 718"/>
                <a:gd name="T15" fmla="*/ 2874408 h 15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8" h="1588">
                  <a:moveTo>
                    <a:pt x="406" y="158"/>
                  </a:moveTo>
                  <a:lnTo>
                    <a:pt x="406" y="158"/>
                  </a:lnTo>
                  <a:cubicBezTo>
                    <a:pt x="543" y="158"/>
                    <a:pt x="717" y="247"/>
                    <a:pt x="596" y="443"/>
                  </a:cubicBezTo>
                  <a:cubicBezTo>
                    <a:pt x="469" y="638"/>
                    <a:pt x="406" y="1086"/>
                    <a:pt x="401" y="1271"/>
                  </a:cubicBezTo>
                  <a:cubicBezTo>
                    <a:pt x="390" y="1460"/>
                    <a:pt x="301" y="1587"/>
                    <a:pt x="301" y="1435"/>
                  </a:cubicBezTo>
                  <a:cubicBezTo>
                    <a:pt x="301" y="1281"/>
                    <a:pt x="190" y="922"/>
                    <a:pt x="153" y="1076"/>
                  </a:cubicBezTo>
                  <a:cubicBezTo>
                    <a:pt x="121" y="1229"/>
                    <a:pt x="0" y="1387"/>
                    <a:pt x="15" y="1092"/>
                  </a:cubicBezTo>
                  <a:cubicBezTo>
                    <a:pt x="31" y="802"/>
                    <a:pt x="100" y="0"/>
                    <a:pt x="406" y="158"/>
                  </a:cubicBezTo>
                </a:path>
              </a:pathLst>
            </a:custGeom>
            <a:solidFill>
              <a:srgbClr val="6AB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57" name="Freeform 1183"/>
            <p:cNvSpPr>
              <a:spLocks noChangeArrowheads="1"/>
            </p:cNvSpPr>
            <p:nvPr/>
          </p:nvSpPr>
          <p:spPr bwMode="auto">
            <a:xfrm>
              <a:off x="5310134" y="2150419"/>
              <a:ext cx="237897" cy="152312"/>
            </a:xfrm>
            <a:custGeom>
              <a:avLst/>
              <a:gdLst>
                <a:gd name="T0" fmla="*/ 30141875 w 1758"/>
                <a:gd name="T1" fmla="*/ 8429997 h 1130"/>
                <a:gd name="T2" fmla="*/ 30141875 w 1758"/>
                <a:gd name="T3" fmla="*/ 8429997 h 1130"/>
                <a:gd name="T4" fmla="*/ 1080415 w 1758"/>
                <a:gd name="T5" fmla="*/ 8157453 h 1130"/>
                <a:gd name="T6" fmla="*/ 3094826 w 1758"/>
                <a:gd name="T7" fmla="*/ 4033303 h 1130"/>
                <a:gd name="T8" fmla="*/ 8222197 w 1758"/>
                <a:gd name="T9" fmla="*/ 1344389 h 1130"/>
                <a:gd name="T10" fmla="*/ 22121173 w 1758"/>
                <a:gd name="T11" fmla="*/ 672195 h 1130"/>
                <a:gd name="T12" fmla="*/ 26186397 w 1758"/>
                <a:gd name="T13" fmla="*/ 4414891 h 1130"/>
                <a:gd name="T14" fmla="*/ 30141875 w 1758"/>
                <a:gd name="T15" fmla="*/ 8429997 h 11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1130">
                  <a:moveTo>
                    <a:pt x="1646" y="464"/>
                  </a:moveTo>
                  <a:lnTo>
                    <a:pt x="1646" y="464"/>
                  </a:lnTo>
                  <a:cubicBezTo>
                    <a:pt x="1388" y="750"/>
                    <a:pt x="586" y="1129"/>
                    <a:pt x="59" y="449"/>
                  </a:cubicBezTo>
                  <a:cubicBezTo>
                    <a:pt x="0" y="274"/>
                    <a:pt x="16" y="179"/>
                    <a:pt x="169" y="222"/>
                  </a:cubicBezTo>
                  <a:cubicBezTo>
                    <a:pt x="159" y="58"/>
                    <a:pt x="306" y="0"/>
                    <a:pt x="449" y="74"/>
                  </a:cubicBezTo>
                  <a:cubicBezTo>
                    <a:pt x="659" y="295"/>
                    <a:pt x="1118" y="179"/>
                    <a:pt x="1208" y="37"/>
                  </a:cubicBezTo>
                  <a:cubicBezTo>
                    <a:pt x="1345" y="0"/>
                    <a:pt x="1430" y="58"/>
                    <a:pt x="1430" y="243"/>
                  </a:cubicBezTo>
                  <a:cubicBezTo>
                    <a:pt x="1704" y="111"/>
                    <a:pt x="1757" y="322"/>
                    <a:pt x="1646" y="464"/>
                  </a:cubicBezTo>
                </a:path>
              </a:pathLst>
            </a:custGeom>
            <a:solidFill>
              <a:srgbClr val="6AB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58" name="Freeform 1184"/>
            <p:cNvSpPr>
              <a:spLocks noChangeArrowheads="1"/>
            </p:cNvSpPr>
            <p:nvPr/>
          </p:nvSpPr>
          <p:spPr bwMode="auto">
            <a:xfrm>
              <a:off x="5295860" y="2183736"/>
              <a:ext cx="244241" cy="130100"/>
            </a:xfrm>
            <a:custGeom>
              <a:avLst/>
              <a:gdLst>
                <a:gd name="T0" fmla="*/ 30431424 w 1799"/>
                <a:gd name="T1" fmla="*/ 9817598 h 972"/>
                <a:gd name="T2" fmla="*/ 30431424 w 1799"/>
                <a:gd name="T3" fmla="*/ 9817598 h 972"/>
                <a:gd name="T4" fmla="*/ 30431424 w 1799"/>
                <a:gd name="T5" fmla="*/ 8026046 h 972"/>
                <a:gd name="T6" fmla="*/ 33140883 w 1799"/>
                <a:gd name="T7" fmla="*/ 4908732 h 972"/>
                <a:gd name="T8" fmla="*/ 30431424 w 1799"/>
                <a:gd name="T9" fmla="*/ 9817598 h 972"/>
                <a:gd name="T10" fmla="*/ 30431424 w 1799"/>
                <a:gd name="T11" fmla="*/ 6521196 h 972"/>
                <a:gd name="T12" fmla="*/ 30431424 w 1799"/>
                <a:gd name="T13" fmla="*/ 6521196 h 972"/>
                <a:gd name="T14" fmla="*/ 32753818 w 1799"/>
                <a:gd name="T15" fmla="*/ 3314338 h 972"/>
                <a:gd name="T16" fmla="*/ 32753818 w 1799"/>
                <a:gd name="T17" fmla="*/ 3314338 h 972"/>
                <a:gd name="T18" fmla="*/ 30431424 w 1799"/>
                <a:gd name="T19" fmla="*/ 5571680 h 972"/>
                <a:gd name="T20" fmla="*/ 30431424 w 1799"/>
                <a:gd name="T21" fmla="*/ 6521196 h 972"/>
                <a:gd name="T22" fmla="*/ 30431424 w 1799"/>
                <a:gd name="T23" fmla="*/ 5571680 h 972"/>
                <a:gd name="T24" fmla="*/ 30431424 w 1799"/>
                <a:gd name="T25" fmla="*/ 5571680 h 972"/>
                <a:gd name="T26" fmla="*/ 30431424 w 1799"/>
                <a:gd name="T27" fmla="*/ 6521196 h 972"/>
                <a:gd name="T28" fmla="*/ 27795549 w 1799"/>
                <a:gd name="T29" fmla="*/ 7363098 h 972"/>
                <a:gd name="T30" fmla="*/ 27795549 w 1799"/>
                <a:gd name="T31" fmla="*/ 7273554 h 972"/>
                <a:gd name="T32" fmla="*/ 30431424 w 1799"/>
                <a:gd name="T33" fmla="*/ 5571680 h 972"/>
                <a:gd name="T34" fmla="*/ 30431424 w 1799"/>
                <a:gd name="T35" fmla="*/ 8026046 h 972"/>
                <a:gd name="T36" fmla="*/ 30431424 w 1799"/>
                <a:gd name="T37" fmla="*/ 8026046 h 972"/>
                <a:gd name="T38" fmla="*/ 30431424 w 1799"/>
                <a:gd name="T39" fmla="*/ 9817598 h 972"/>
                <a:gd name="T40" fmla="*/ 28293263 w 1799"/>
                <a:gd name="T41" fmla="*/ 17395655 h 972"/>
                <a:gd name="T42" fmla="*/ 30431424 w 1799"/>
                <a:gd name="T43" fmla="*/ 8026046 h 972"/>
                <a:gd name="T44" fmla="*/ 27795549 w 1799"/>
                <a:gd name="T45" fmla="*/ 286702 h 972"/>
                <a:gd name="T46" fmla="*/ 27795549 w 1799"/>
                <a:gd name="T47" fmla="*/ 286702 h 972"/>
                <a:gd name="T48" fmla="*/ 27795549 w 1799"/>
                <a:gd name="T49" fmla="*/ 179088 h 972"/>
                <a:gd name="T50" fmla="*/ 27998382 w 1799"/>
                <a:gd name="T51" fmla="*/ 0 h 972"/>
                <a:gd name="T52" fmla="*/ 27998382 w 1799"/>
                <a:gd name="T53" fmla="*/ 0 h 972"/>
                <a:gd name="T54" fmla="*/ 27795549 w 1799"/>
                <a:gd name="T55" fmla="*/ 286702 h 972"/>
                <a:gd name="T56" fmla="*/ 3889120 w 1799"/>
                <a:gd name="T57" fmla="*/ 15586301 h 972"/>
                <a:gd name="T58" fmla="*/ 3889120 w 1799"/>
                <a:gd name="T59" fmla="*/ 15586301 h 972"/>
                <a:gd name="T60" fmla="*/ 3299358 w 1799"/>
                <a:gd name="T61" fmla="*/ 14457563 h 972"/>
                <a:gd name="T62" fmla="*/ 3299358 w 1799"/>
                <a:gd name="T63" fmla="*/ 15120377 h 972"/>
                <a:gd name="T64" fmla="*/ 3889120 w 1799"/>
                <a:gd name="T65" fmla="*/ 15586301 h 972"/>
                <a:gd name="T66" fmla="*/ 27795549 w 1799"/>
                <a:gd name="T67" fmla="*/ 179088 h 972"/>
                <a:gd name="T68" fmla="*/ 27795549 w 1799"/>
                <a:gd name="T69" fmla="*/ 179088 h 972"/>
                <a:gd name="T70" fmla="*/ 27795549 w 1799"/>
                <a:gd name="T71" fmla="*/ 286702 h 972"/>
                <a:gd name="T72" fmla="*/ 6230114 w 1799"/>
                <a:gd name="T73" fmla="*/ 286702 h 972"/>
                <a:gd name="T74" fmla="*/ 27795549 w 1799"/>
                <a:gd name="T75" fmla="*/ 179088 h 972"/>
                <a:gd name="T76" fmla="*/ 27795549 w 1799"/>
                <a:gd name="T77" fmla="*/ 7273554 h 972"/>
                <a:gd name="T78" fmla="*/ 27795549 w 1799"/>
                <a:gd name="T79" fmla="*/ 7273554 h 972"/>
                <a:gd name="T80" fmla="*/ 27519132 w 1799"/>
                <a:gd name="T81" fmla="*/ 7363098 h 972"/>
                <a:gd name="T82" fmla="*/ 27795549 w 1799"/>
                <a:gd name="T83" fmla="*/ 7363098 h 972"/>
                <a:gd name="T84" fmla="*/ 27795549 w 1799"/>
                <a:gd name="T85" fmla="*/ 7273554 h 972"/>
                <a:gd name="T86" fmla="*/ 3299358 w 1799"/>
                <a:gd name="T87" fmla="*/ 5087954 h 972"/>
                <a:gd name="T88" fmla="*/ 3299358 w 1799"/>
                <a:gd name="T89" fmla="*/ 5087954 h 972"/>
                <a:gd name="T90" fmla="*/ 3299358 w 1799"/>
                <a:gd name="T91" fmla="*/ 3977152 h 972"/>
                <a:gd name="T92" fmla="*/ 5732400 w 1799"/>
                <a:gd name="T93" fmla="*/ 6431518 h 972"/>
                <a:gd name="T94" fmla="*/ 3299358 w 1799"/>
                <a:gd name="T95" fmla="*/ 5087954 h 972"/>
                <a:gd name="T96" fmla="*/ 3299358 w 1799"/>
                <a:gd name="T97" fmla="*/ 14457563 h 972"/>
                <a:gd name="T98" fmla="*/ 3299358 w 1799"/>
                <a:gd name="T99" fmla="*/ 14457563 h 972"/>
                <a:gd name="T100" fmla="*/ 1548263 w 1799"/>
                <a:gd name="T101" fmla="*/ 3690584 h 972"/>
                <a:gd name="T102" fmla="*/ 3299358 w 1799"/>
                <a:gd name="T103" fmla="*/ 15120377 h 972"/>
                <a:gd name="T104" fmla="*/ 3299358 w 1799"/>
                <a:gd name="T105" fmla="*/ 14457563 h 972"/>
                <a:gd name="T106" fmla="*/ 3299358 w 1799"/>
                <a:gd name="T107" fmla="*/ 3977152 h 972"/>
                <a:gd name="T108" fmla="*/ 3299358 w 1799"/>
                <a:gd name="T109" fmla="*/ 3977152 h 972"/>
                <a:gd name="T110" fmla="*/ 3299358 w 1799"/>
                <a:gd name="T111" fmla="*/ 5087954 h 972"/>
                <a:gd name="T112" fmla="*/ 2709459 w 1799"/>
                <a:gd name="T113" fmla="*/ 3224794 h 972"/>
                <a:gd name="T114" fmla="*/ 3299358 w 1799"/>
                <a:gd name="T115" fmla="*/ 3977152 h 97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799" h="972">
                  <a:moveTo>
                    <a:pt x="1651" y="548"/>
                  </a:moveTo>
                  <a:lnTo>
                    <a:pt x="1651" y="548"/>
                  </a:lnTo>
                  <a:cubicBezTo>
                    <a:pt x="1651" y="448"/>
                    <a:pt x="1651" y="448"/>
                    <a:pt x="1651" y="448"/>
                  </a:cubicBezTo>
                  <a:cubicBezTo>
                    <a:pt x="1703" y="359"/>
                    <a:pt x="1756" y="290"/>
                    <a:pt x="1798" y="274"/>
                  </a:cubicBezTo>
                  <a:cubicBezTo>
                    <a:pt x="1772" y="296"/>
                    <a:pt x="1709" y="411"/>
                    <a:pt x="1651" y="548"/>
                  </a:cubicBezTo>
                  <a:close/>
                  <a:moveTo>
                    <a:pt x="1651" y="364"/>
                  </a:moveTo>
                  <a:lnTo>
                    <a:pt x="1651" y="364"/>
                  </a:lnTo>
                  <a:cubicBezTo>
                    <a:pt x="1703" y="322"/>
                    <a:pt x="1756" y="263"/>
                    <a:pt x="1777" y="185"/>
                  </a:cubicBezTo>
                  <a:cubicBezTo>
                    <a:pt x="1751" y="232"/>
                    <a:pt x="1703" y="274"/>
                    <a:pt x="1651" y="311"/>
                  </a:cubicBezTo>
                  <a:lnTo>
                    <a:pt x="1651" y="364"/>
                  </a:lnTo>
                  <a:close/>
                  <a:moveTo>
                    <a:pt x="1651" y="311"/>
                  </a:moveTo>
                  <a:lnTo>
                    <a:pt x="1651" y="311"/>
                  </a:lnTo>
                  <a:cubicBezTo>
                    <a:pt x="1651" y="364"/>
                    <a:pt x="1651" y="364"/>
                    <a:pt x="1651" y="364"/>
                  </a:cubicBezTo>
                  <a:cubicBezTo>
                    <a:pt x="1598" y="396"/>
                    <a:pt x="1545" y="417"/>
                    <a:pt x="1508" y="411"/>
                  </a:cubicBezTo>
                  <a:cubicBezTo>
                    <a:pt x="1508" y="406"/>
                    <a:pt x="1508" y="406"/>
                    <a:pt x="1508" y="406"/>
                  </a:cubicBezTo>
                  <a:cubicBezTo>
                    <a:pt x="1545" y="380"/>
                    <a:pt x="1598" y="348"/>
                    <a:pt x="1651" y="311"/>
                  </a:cubicBezTo>
                  <a:close/>
                  <a:moveTo>
                    <a:pt x="1651" y="448"/>
                  </a:moveTo>
                  <a:lnTo>
                    <a:pt x="1651" y="448"/>
                  </a:lnTo>
                  <a:cubicBezTo>
                    <a:pt x="1651" y="548"/>
                    <a:pt x="1651" y="548"/>
                    <a:pt x="1651" y="548"/>
                  </a:cubicBezTo>
                  <a:cubicBezTo>
                    <a:pt x="1587" y="691"/>
                    <a:pt x="1535" y="855"/>
                    <a:pt x="1535" y="971"/>
                  </a:cubicBezTo>
                  <a:cubicBezTo>
                    <a:pt x="1493" y="818"/>
                    <a:pt x="1566" y="601"/>
                    <a:pt x="1651" y="448"/>
                  </a:cubicBezTo>
                  <a:close/>
                  <a:moveTo>
                    <a:pt x="1508" y="16"/>
                  </a:moveTo>
                  <a:lnTo>
                    <a:pt x="1508" y="16"/>
                  </a:lnTo>
                  <a:cubicBezTo>
                    <a:pt x="1508" y="10"/>
                    <a:pt x="1508" y="10"/>
                    <a:pt x="1508" y="10"/>
                  </a:cubicBezTo>
                  <a:cubicBezTo>
                    <a:pt x="1508" y="10"/>
                    <a:pt x="1514" y="5"/>
                    <a:pt x="1519" y="0"/>
                  </a:cubicBezTo>
                  <a:cubicBezTo>
                    <a:pt x="1514" y="5"/>
                    <a:pt x="1508" y="10"/>
                    <a:pt x="1508" y="16"/>
                  </a:cubicBezTo>
                  <a:close/>
                  <a:moveTo>
                    <a:pt x="211" y="870"/>
                  </a:moveTo>
                  <a:lnTo>
                    <a:pt x="211" y="870"/>
                  </a:lnTo>
                  <a:cubicBezTo>
                    <a:pt x="201" y="855"/>
                    <a:pt x="190" y="834"/>
                    <a:pt x="179" y="807"/>
                  </a:cubicBezTo>
                  <a:cubicBezTo>
                    <a:pt x="179" y="844"/>
                    <a:pt x="179" y="844"/>
                    <a:pt x="179" y="844"/>
                  </a:cubicBezTo>
                  <a:cubicBezTo>
                    <a:pt x="190" y="855"/>
                    <a:pt x="201" y="865"/>
                    <a:pt x="211" y="870"/>
                  </a:cubicBezTo>
                  <a:close/>
                  <a:moveTo>
                    <a:pt x="1508" y="10"/>
                  </a:moveTo>
                  <a:lnTo>
                    <a:pt x="1508" y="10"/>
                  </a:lnTo>
                  <a:cubicBezTo>
                    <a:pt x="1508" y="16"/>
                    <a:pt x="1508" y="16"/>
                    <a:pt x="1508" y="16"/>
                  </a:cubicBezTo>
                  <a:cubicBezTo>
                    <a:pt x="1287" y="238"/>
                    <a:pt x="780" y="459"/>
                    <a:pt x="338" y="16"/>
                  </a:cubicBezTo>
                  <a:cubicBezTo>
                    <a:pt x="786" y="380"/>
                    <a:pt x="1292" y="180"/>
                    <a:pt x="1508" y="10"/>
                  </a:cubicBezTo>
                  <a:close/>
                  <a:moveTo>
                    <a:pt x="1508" y="406"/>
                  </a:moveTo>
                  <a:lnTo>
                    <a:pt x="1508" y="406"/>
                  </a:lnTo>
                  <a:cubicBezTo>
                    <a:pt x="1493" y="411"/>
                    <a:pt x="1493" y="411"/>
                    <a:pt x="1493" y="411"/>
                  </a:cubicBezTo>
                  <a:cubicBezTo>
                    <a:pt x="1497" y="411"/>
                    <a:pt x="1503" y="411"/>
                    <a:pt x="1508" y="411"/>
                  </a:cubicBezTo>
                  <a:cubicBezTo>
                    <a:pt x="1508" y="406"/>
                    <a:pt x="1508" y="406"/>
                    <a:pt x="1508" y="406"/>
                  </a:cubicBezTo>
                  <a:close/>
                  <a:moveTo>
                    <a:pt x="179" y="284"/>
                  </a:moveTo>
                  <a:lnTo>
                    <a:pt x="179" y="284"/>
                  </a:lnTo>
                  <a:cubicBezTo>
                    <a:pt x="179" y="222"/>
                    <a:pt x="179" y="222"/>
                    <a:pt x="179" y="222"/>
                  </a:cubicBezTo>
                  <a:cubicBezTo>
                    <a:pt x="222" y="274"/>
                    <a:pt x="274" y="327"/>
                    <a:pt x="311" y="359"/>
                  </a:cubicBezTo>
                  <a:cubicBezTo>
                    <a:pt x="264" y="353"/>
                    <a:pt x="211" y="327"/>
                    <a:pt x="179" y="284"/>
                  </a:cubicBezTo>
                  <a:close/>
                  <a:moveTo>
                    <a:pt x="179" y="807"/>
                  </a:moveTo>
                  <a:lnTo>
                    <a:pt x="179" y="807"/>
                  </a:lnTo>
                  <a:cubicBezTo>
                    <a:pt x="100" y="606"/>
                    <a:pt x="58" y="259"/>
                    <a:pt x="84" y="206"/>
                  </a:cubicBezTo>
                  <a:cubicBezTo>
                    <a:pt x="0" y="274"/>
                    <a:pt x="26" y="664"/>
                    <a:pt x="179" y="844"/>
                  </a:cubicBezTo>
                  <a:cubicBezTo>
                    <a:pt x="179" y="807"/>
                    <a:pt x="179" y="807"/>
                    <a:pt x="179" y="807"/>
                  </a:cubicBezTo>
                  <a:close/>
                  <a:moveTo>
                    <a:pt x="179" y="222"/>
                  </a:moveTo>
                  <a:lnTo>
                    <a:pt x="179" y="222"/>
                  </a:lnTo>
                  <a:cubicBezTo>
                    <a:pt x="179" y="284"/>
                    <a:pt x="179" y="284"/>
                    <a:pt x="179" y="284"/>
                  </a:cubicBezTo>
                  <a:cubicBezTo>
                    <a:pt x="158" y="253"/>
                    <a:pt x="147" y="222"/>
                    <a:pt x="147" y="180"/>
                  </a:cubicBezTo>
                  <a:cubicBezTo>
                    <a:pt x="158" y="190"/>
                    <a:pt x="168" y="206"/>
                    <a:pt x="179" y="222"/>
                  </a:cubicBezTo>
                  <a:close/>
                </a:path>
              </a:pathLst>
            </a:custGeom>
            <a:solidFill>
              <a:srgbClr val="447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59" name="Freeform 1185"/>
            <p:cNvSpPr>
              <a:spLocks noChangeArrowheads="1"/>
            </p:cNvSpPr>
            <p:nvPr/>
          </p:nvSpPr>
          <p:spPr bwMode="auto">
            <a:xfrm>
              <a:off x="5300618" y="1967961"/>
              <a:ext cx="244241" cy="199909"/>
            </a:xfrm>
            <a:custGeom>
              <a:avLst/>
              <a:gdLst>
                <a:gd name="T0" fmla="*/ 3186468 w 1810"/>
                <a:gd name="T1" fmla="*/ 2689268 h 1483"/>
                <a:gd name="T2" fmla="*/ 3186468 w 1810"/>
                <a:gd name="T3" fmla="*/ 2689268 h 1483"/>
                <a:gd name="T4" fmla="*/ 5280598 w 1810"/>
                <a:gd name="T5" fmla="*/ 13900887 h 1483"/>
                <a:gd name="T6" fmla="*/ 9796358 w 1810"/>
                <a:gd name="T7" fmla="*/ 13900887 h 1483"/>
                <a:gd name="T8" fmla="*/ 23143252 w 1810"/>
                <a:gd name="T9" fmla="*/ 13900887 h 1483"/>
                <a:gd name="T10" fmla="*/ 27659146 w 1810"/>
                <a:gd name="T11" fmla="*/ 13900887 h 1483"/>
                <a:gd name="T12" fmla="*/ 29771359 w 1810"/>
                <a:gd name="T13" fmla="*/ 2689268 h 1483"/>
                <a:gd name="T14" fmla="*/ 31592236 w 1810"/>
                <a:gd name="T15" fmla="*/ 2107874 h 1483"/>
                <a:gd name="T16" fmla="*/ 32083822 w 1810"/>
                <a:gd name="T17" fmla="*/ 5669435 h 1483"/>
                <a:gd name="T18" fmla="*/ 29971609 w 1810"/>
                <a:gd name="T19" fmla="*/ 16953712 h 1483"/>
                <a:gd name="T20" fmla="*/ 3077302 w 1810"/>
                <a:gd name="T21" fmla="*/ 16953712 h 1483"/>
                <a:gd name="T22" fmla="*/ 874005 w 1810"/>
                <a:gd name="T23" fmla="*/ 5669435 h 1483"/>
                <a:gd name="T24" fmla="*/ 1347509 w 1810"/>
                <a:gd name="T25" fmla="*/ 2107874 h 1483"/>
                <a:gd name="T26" fmla="*/ 3186468 w 1810"/>
                <a:gd name="T27" fmla="*/ 2689268 h 14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10" h="1483">
                  <a:moveTo>
                    <a:pt x="175" y="148"/>
                  </a:moveTo>
                  <a:lnTo>
                    <a:pt x="175" y="148"/>
                  </a:lnTo>
                  <a:cubicBezTo>
                    <a:pt x="138" y="295"/>
                    <a:pt x="148" y="649"/>
                    <a:pt x="290" y="765"/>
                  </a:cubicBezTo>
                  <a:cubicBezTo>
                    <a:pt x="433" y="881"/>
                    <a:pt x="512" y="897"/>
                    <a:pt x="538" y="765"/>
                  </a:cubicBezTo>
                  <a:cubicBezTo>
                    <a:pt x="580" y="517"/>
                    <a:pt x="1229" y="517"/>
                    <a:pt x="1271" y="765"/>
                  </a:cubicBezTo>
                  <a:cubicBezTo>
                    <a:pt x="1298" y="897"/>
                    <a:pt x="1377" y="881"/>
                    <a:pt x="1519" y="765"/>
                  </a:cubicBezTo>
                  <a:cubicBezTo>
                    <a:pt x="1662" y="649"/>
                    <a:pt x="1672" y="295"/>
                    <a:pt x="1635" y="148"/>
                  </a:cubicBezTo>
                  <a:cubicBezTo>
                    <a:pt x="1656" y="0"/>
                    <a:pt x="1768" y="11"/>
                    <a:pt x="1735" y="116"/>
                  </a:cubicBezTo>
                  <a:cubicBezTo>
                    <a:pt x="1714" y="179"/>
                    <a:pt x="1751" y="258"/>
                    <a:pt x="1762" y="312"/>
                  </a:cubicBezTo>
                  <a:cubicBezTo>
                    <a:pt x="1809" y="507"/>
                    <a:pt x="1778" y="707"/>
                    <a:pt x="1646" y="933"/>
                  </a:cubicBezTo>
                  <a:cubicBezTo>
                    <a:pt x="1324" y="1482"/>
                    <a:pt x="485" y="1482"/>
                    <a:pt x="169" y="933"/>
                  </a:cubicBezTo>
                  <a:cubicBezTo>
                    <a:pt x="38" y="707"/>
                    <a:pt x="0" y="507"/>
                    <a:pt x="48" y="312"/>
                  </a:cubicBezTo>
                  <a:cubicBezTo>
                    <a:pt x="58" y="258"/>
                    <a:pt x="95" y="179"/>
                    <a:pt x="74" y="116"/>
                  </a:cubicBezTo>
                  <a:cubicBezTo>
                    <a:pt x="42" y="11"/>
                    <a:pt x="158" y="0"/>
                    <a:pt x="175" y="148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60" name="Freeform 1186"/>
            <p:cNvSpPr>
              <a:spLocks noChangeArrowheads="1"/>
            </p:cNvSpPr>
            <p:nvPr/>
          </p:nvSpPr>
          <p:spPr bwMode="auto">
            <a:xfrm>
              <a:off x="5378331" y="2055224"/>
              <a:ext cx="88815" cy="57117"/>
            </a:xfrm>
            <a:custGeom>
              <a:avLst/>
              <a:gdLst>
                <a:gd name="T0" fmla="*/ 6030606 w 655"/>
                <a:gd name="T1" fmla="*/ 0 h 427"/>
                <a:gd name="T2" fmla="*/ 6030606 w 655"/>
                <a:gd name="T3" fmla="*/ 0 h 427"/>
                <a:gd name="T4" fmla="*/ 12024466 w 655"/>
                <a:gd name="T5" fmla="*/ 4043803 h 427"/>
                <a:gd name="T6" fmla="*/ 9505646 w 655"/>
                <a:gd name="T7" fmla="*/ 7622244 h 427"/>
                <a:gd name="T8" fmla="*/ 6030606 w 655"/>
                <a:gd name="T9" fmla="*/ 5654048 h 427"/>
                <a:gd name="T10" fmla="*/ 2243155 w 655"/>
                <a:gd name="T11" fmla="*/ 7622244 h 427"/>
                <a:gd name="T12" fmla="*/ 0 w 655"/>
                <a:gd name="T13" fmla="*/ 4043803 h 427"/>
                <a:gd name="T14" fmla="*/ 6030606 w 655"/>
                <a:gd name="T15" fmla="*/ 0 h 4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5" h="427">
                  <a:moveTo>
                    <a:pt x="328" y="0"/>
                  </a:moveTo>
                  <a:lnTo>
                    <a:pt x="328" y="0"/>
                  </a:lnTo>
                  <a:cubicBezTo>
                    <a:pt x="507" y="0"/>
                    <a:pt x="654" y="100"/>
                    <a:pt x="654" y="226"/>
                  </a:cubicBezTo>
                  <a:cubicBezTo>
                    <a:pt x="654" y="316"/>
                    <a:pt x="654" y="426"/>
                    <a:pt x="517" y="426"/>
                  </a:cubicBezTo>
                  <a:cubicBezTo>
                    <a:pt x="386" y="426"/>
                    <a:pt x="428" y="316"/>
                    <a:pt x="328" y="316"/>
                  </a:cubicBezTo>
                  <a:cubicBezTo>
                    <a:pt x="227" y="316"/>
                    <a:pt x="254" y="426"/>
                    <a:pt x="122" y="426"/>
                  </a:cubicBezTo>
                  <a:cubicBezTo>
                    <a:pt x="0" y="426"/>
                    <a:pt x="0" y="311"/>
                    <a:pt x="0" y="226"/>
                  </a:cubicBezTo>
                  <a:cubicBezTo>
                    <a:pt x="0" y="100"/>
                    <a:pt x="148" y="0"/>
                    <a:pt x="328" y="0"/>
                  </a:cubicBezTo>
                </a:path>
              </a:pathLst>
            </a:custGeom>
            <a:solidFill>
              <a:srgbClr val="F6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  <p:sp>
          <p:nvSpPr>
            <p:cNvPr id="61" name="Freeform 1187"/>
            <p:cNvSpPr>
              <a:spLocks noChangeArrowheads="1"/>
            </p:cNvSpPr>
            <p:nvPr/>
          </p:nvSpPr>
          <p:spPr bwMode="auto">
            <a:xfrm>
              <a:off x="5327579" y="1964788"/>
              <a:ext cx="190318" cy="63463"/>
            </a:xfrm>
            <a:custGeom>
              <a:avLst/>
              <a:gdLst>
                <a:gd name="T0" fmla="*/ 19468109 w 1405"/>
                <a:gd name="T1" fmla="*/ 8551032 h 470"/>
                <a:gd name="T2" fmla="*/ 19468109 w 1405"/>
                <a:gd name="T3" fmla="*/ 8551032 h 470"/>
                <a:gd name="T4" fmla="*/ 19853351 w 1405"/>
                <a:gd name="T5" fmla="*/ 8551032 h 470"/>
                <a:gd name="T6" fmla="*/ 24403915 w 1405"/>
                <a:gd name="T7" fmla="*/ 5086897 h 470"/>
                <a:gd name="T8" fmla="*/ 25266238 w 1405"/>
                <a:gd name="T9" fmla="*/ 2224311 h 470"/>
                <a:gd name="T10" fmla="*/ 25761742 w 1405"/>
                <a:gd name="T11" fmla="*/ 1148680 h 470"/>
                <a:gd name="T12" fmla="*/ 25082829 w 1405"/>
                <a:gd name="T13" fmla="*/ 382938 h 470"/>
                <a:gd name="T14" fmla="*/ 19468109 w 1405"/>
                <a:gd name="T15" fmla="*/ 91144 h 470"/>
                <a:gd name="T16" fmla="*/ 19468109 w 1405"/>
                <a:gd name="T17" fmla="*/ 565226 h 470"/>
                <a:gd name="T18" fmla="*/ 23321337 w 1405"/>
                <a:gd name="T19" fmla="*/ 1057537 h 470"/>
                <a:gd name="T20" fmla="*/ 23321337 w 1405"/>
                <a:gd name="T21" fmla="*/ 6344950 h 470"/>
                <a:gd name="T22" fmla="*/ 19468109 w 1405"/>
                <a:gd name="T23" fmla="*/ 8058721 h 470"/>
                <a:gd name="T24" fmla="*/ 19468109 w 1405"/>
                <a:gd name="T25" fmla="*/ 8551032 h 470"/>
                <a:gd name="T26" fmla="*/ 12880804 w 1405"/>
                <a:gd name="T27" fmla="*/ 1148680 h 470"/>
                <a:gd name="T28" fmla="*/ 12880804 w 1405"/>
                <a:gd name="T29" fmla="*/ 1148680 h 470"/>
                <a:gd name="T30" fmla="*/ 6899129 w 1405"/>
                <a:gd name="T31" fmla="*/ 91144 h 470"/>
                <a:gd name="T32" fmla="*/ 6403760 w 1405"/>
                <a:gd name="T33" fmla="*/ 91144 h 470"/>
                <a:gd name="T34" fmla="*/ 6403760 w 1405"/>
                <a:gd name="T35" fmla="*/ 565226 h 470"/>
                <a:gd name="T36" fmla="*/ 10660653 w 1405"/>
                <a:gd name="T37" fmla="*/ 1914422 h 470"/>
                <a:gd name="T38" fmla="*/ 8330375 w 1405"/>
                <a:gd name="T39" fmla="*/ 7675917 h 470"/>
                <a:gd name="T40" fmla="*/ 6403760 w 1405"/>
                <a:gd name="T41" fmla="*/ 8058721 h 470"/>
                <a:gd name="T42" fmla="*/ 6403760 w 1405"/>
                <a:gd name="T43" fmla="*/ 8551032 h 470"/>
                <a:gd name="T44" fmla="*/ 10752357 w 1405"/>
                <a:gd name="T45" fmla="*/ 5962011 h 470"/>
                <a:gd name="T46" fmla="*/ 12880804 w 1405"/>
                <a:gd name="T47" fmla="*/ 2971959 h 470"/>
                <a:gd name="T48" fmla="*/ 15101090 w 1405"/>
                <a:gd name="T49" fmla="*/ 5852639 h 470"/>
                <a:gd name="T50" fmla="*/ 19468109 w 1405"/>
                <a:gd name="T51" fmla="*/ 8551032 h 470"/>
                <a:gd name="T52" fmla="*/ 19468109 w 1405"/>
                <a:gd name="T53" fmla="*/ 8058721 h 470"/>
                <a:gd name="T54" fmla="*/ 17523073 w 1405"/>
                <a:gd name="T55" fmla="*/ 7675917 h 470"/>
                <a:gd name="T56" fmla="*/ 15211081 w 1405"/>
                <a:gd name="T57" fmla="*/ 1914422 h 470"/>
                <a:gd name="T58" fmla="*/ 19468109 w 1405"/>
                <a:gd name="T59" fmla="*/ 565226 h 470"/>
                <a:gd name="T60" fmla="*/ 19468109 w 1405"/>
                <a:gd name="T61" fmla="*/ 91144 h 470"/>
                <a:gd name="T62" fmla="*/ 18972605 w 1405"/>
                <a:gd name="T63" fmla="*/ 91144 h 470"/>
                <a:gd name="T64" fmla="*/ 12880804 w 1405"/>
                <a:gd name="T65" fmla="*/ 1148680 h 470"/>
                <a:gd name="T66" fmla="*/ 6403760 w 1405"/>
                <a:gd name="T67" fmla="*/ 91144 h 470"/>
                <a:gd name="T68" fmla="*/ 6403760 w 1405"/>
                <a:gd name="T69" fmla="*/ 91144 h 470"/>
                <a:gd name="T70" fmla="*/ 789041 w 1405"/>
                <a:gd name="T71" fmla="*/ 382938 h 470"/>
                <a:gd name="T72" fmla="*/ 110127 w 1405"/>
                <a:gd name="T73" fmla="*/ 1148680 h 470"/>
                <a:gd name="T74" fmla="*/ 495369 w 1405"/>
                <a:gd name="T75" fmla="*/ 2224311 h 470"/>
                <a:gd name="T76" fmla="*/ 1449532 w 1405"/>
                <a:gd name="T77" fmla="*/ 5086897 h 470"/>
                <a:gd name="T78" fmla="*/ 5908256 w 1405"/>
                <a:gd name="T79" fmla="*/ 8551032 h 470"/>
                <a:gd name="T80" fmla="*/ 6403760 w 1405"/>
                <a:gd name="T81" fmla="*/ 8551032 h 470"/>
                <a:gd name="T82" fmla="*/ 6403760 w 1405"/>
                <a:gd name="T83" fmla="*/ 8058721 h 470"/>
                <a:gd name="T84" fmla="*/ 2513823 w 1405"/>
                <a:gd name="T85" fmla="*/ 6344950 h 470"/>
                <a:gd name="T86" fmla="*/ 2513823 w 1405"/>
                <a:gd name="T87" fmla="*/ 1057537 h 470"/>
                <a:gd name="T88" fmla="*/ 6403760 w 1405"/>
                <a:gd name="T89" fmla="*/ 565226 h 470"/>
                <a:gd name="T90" fmla="*/ 6403760 w 1405"/>
                <a:gd name="T91" fmla="*/ 91144 h 47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05" h="470">
                  <a:moveTo>
                    <a:pt x="1061" y="469"/>
                  </a:moveTo>
                  <a:lnTo>
                    <a:pt x="1061" y="469"/>
                  </a:lnTo>
                  <a:cubicBezTo>
                    <a:pt x="1066" y="469"/>
                    <a:pt x="1076" y="469"/>
                    <a:pt x="1082" y="469"/>
                  </a:cubicBezTo>
                  <a:cubicBezTo>
                    <a:pt x="1267" y="454"/>
                    <a:pt x="1314" y="374"/>
                    <a:pt x="1330" y="279"/>
                  </a:cubicBezTo>
                  <a:cubicBezTo>
                    <a:pt x="1350" y="168"/>
                    <a:pt x="1350" y="132"/>
                    <a:pt x="1377" y="122"/>
                  </a:cubicBezTo>
                  <a:cubicBezTo>
                    <a:pt x="1398" y="116"/>
                    <a:pt x="1404" y="95"/>
                    <a:pt x="1404" y="63"/>
                  </a:cubicBezTo>
                  <a:cubicBezTo>
                    <a:pt x="1404" y="37"/>
                    <a:pt x="1404" y="31"/>
                    <a:pt x="1367" y="21"/>
                  </a:cubicBezTo>
                  <a:cubicBezTo>
                    <a:pt x="1335" y="10"/>
                    <a:pt x="1177" y="0"/>
                    <a:pt x="1061" y="5"/>
                  </a:cubicBezTo>
                  <a:cubicBezTo>
                    <a:pt x="1061" y="31"/>
                    <a:pt x="1061" y="31"/>
                    <a:pt x="1061" y="31"/>
                  </a:cubicBezTo>
                  <a:cubicBezTo>
                    <a:pt x="1150" y="31"/>
                    <a:pt x="1240" y="41"/>
                    <a:pt x="1271" y="58"/>
                  </a:cubicBezTo>
                  <a:cubicBezTo>
                    <a:pt x="1330" y="89"/>
                    <a:pt x="1319" y="263"/>
                    <a:pt x="1271" y="348"/>
                  </a:cubicBezTo>
                  <a:cubicBezTo>
                    <a:pt x="1235" y="411"/>
                    <a:pt x="1145" y="442"/>
                    <a:pt x="1061" y="442"/>
                  </a:cubicBezTo>
                  <a:lnTo>
                    <a:pt x="1061" y="469"/>
                  </a:lnTo>
                  <a:close/>
                  <a:moveTo>
                    <a:pt x="702" y="63"/>
                  </a:moveTo>
                  <a:lnTo>
                    <a:pt x="702" y="63"/>
                  </a:lnTo>
                  <a:cubicBezTo>
                    <a:pt x="660" y="63"/>
                    <a:pt x="491" y="16"/>
                    <a:pt x="376" y="5"/>
                  </a:cubicBezTo>
                  <a:cubicBezTo>
                    <a:pt x="365" y="5"/>
                    <a:pt x="359" y="5"/>
                    <a:pt x="349" y="5"/>
                  </a:cubicBezTo>
                  <a:cubicBezTo>
                    <a:pt x="349" y="31"/>
                    <a:pt x="349" y="31"/>
                    <a:pt x="349" y="31"/>
                  </a:cubicBezTo>
                  <a:cubicBezTo>
                    <a:pt x="444" y="37"/>
                    <a:pt x="544" y="58"/>
                    <a:pt x="581" y="105"/>
                  </a:cubicBezTo>
                  <a:cubicBezTo>
                    <a:pt x="639" y="184"/>
                    <a:pt x="544" y="379"/>
                    <a:pt x="454" y="421"/>
                  </a:cubicBezTo>
                  <a:cubicBezTo>
                    <a:pt x="428" y="432"/>
                    <a:pt x="391" y="442"/>
                    <a:pt x="349" y="442"/>
                  </a:cubicBezTo>
                  <a:cubicBezTo>
                    <a:pt x="349" y="469"/>
                    <a:pt x="349" y="469"/>
                    <a:pt x="349" y="469"/>
                  </a:cubicBezTo>
                  <a:cubicBezTo>
                    <a:pt x="513" y="469"/>
                    <a:pt x="571" y="363"/>
                    <a:pt x="586" y="327"/>
                  </a:cubicBezTo>
                  <a:cubicBezTo>
                    <a:pt x="623" y="259"/>
                    <a:pt x="613" y="163"/>
                    <a:pt x="702" y="163"/>
                  </a:cubicBezTo>
                  <a:cubicBezTo>
                    <a:pt x="797" y="163"/>
                    <a:pt x="787" y="259"/>
                    <a:pt x="823" y="321"/>
                  </a:cubicBezTo>
                  <a:cubicBezTo>
                    <a:pt x="839" y="359"/>
                    <a:pt x="897" y="469"/>
                    <a:pt x="1061" y="469"/>
                  </a:cubicBezTo>
                  <a:cubicBezTo>
                    <a:pt x="1061" y="442"/>
                    <a:pt x="1061" y="442"/>
                    <a:pt x="1061" y="442"/>
                  </a:cubicBezTo>
                  <a:cubicBezTo>
                    <a:pt x="1018" y="442"/>
                    <a:pt x="982" y="432"/>
                    <a:pt x="955" y="421"/>
                  </a:cubicBezTo>
                  <a:cubicBezTo>
                    <a:pt x="866" y="379"/>
                    <a:pt x="766" y="184"/>
                    <a:pt x="829" y="105"/>
                  </a:cubicBezTo>
                  <a:cubicBezTo>
                    <a:pt x="866" y="58"/>
                    <a:pt x="960" y="37"/>
                    <a:pt x="1061" y="31"/>
                  </a:cubicBezTo>
                  <a:cubicBezTo>
                    <a:pt x="1061" y="5"/>
                    <a:pt x="1061" y="5"/>
                    <a:pt x="1061" y="5"/>
                  </a:cubicBezTo>
                  <a:cubicBezTo>
                    <a:pt x="1050" y="5"/>
                    <a:pt x="1045" y="5"/>
                    <a:pt x="1034" y="5"/>
                  </a:cubicBezTo>
                  <a:cubicBezTo>
                    <a:pt x="929" y="16"/>
                    <a:pt x="797" y="58"/>
                    <a:pt x="702" y="63"/>
                  </a:cubicBezTo>
                  <a:close/>
                  <a:moveTo>
                    <a:pt x="349" y="5"/>
                  </a:moveTo>
                  <a:lnTo>
                    <a:pt x="349" y="5"/>
                  </a:lnTo>
                  <a:cubicBezTo>
                    <a:pt x="233" y="0"/>
                    <a:pt x="75" y="10"/>
                    <a:pt x="43" y="21"/>
                  </a:cubicBezTo>
                  <a:cubicBezTo>
                    <a:pt x="6" y="31"/>
                    <a:pt x="6" y="37"/>
                    <a:pt x="6" y="63"/>
                  </a:cubicBezTo>
                  <a:cubicBezTo>
                    <a:pt x="0" y="95"/>
                    <a:pt x="6" y="116"/>
                    <a:pt x="27" y="122"/>
                  </a:cubicBezTo>
                  <a:cubicBezTo>
                    <a:pt x="59" y="132"/>
                    <a:pt x="59" y="168"/>
                    <a:pt x="79" y="279"/>
                  </a:cubicBezTo>
                  <a:cubicBezTo>
                    <a:pt x="96" y="374"/>
                    <a:pt x="137" y="454"/>
                    <a:pt x="322" y="469"/>
                  </a:cubicBezTo>
                  <a:cubicBezTo>
                    <a:pt x="333" y="469"/>
                    <a:pt x="343" y="469"/>
                    <a:pt x="349" y="469"/>
                  </a:cubicBezTo>
                  <a:cubicBezTo>
                    <a:pt x="349" y="442"/>
                    <a:pt x="349" y="442"/>
                    <a:pt x="349" y="442"/>
                  </a:cubicBezTo>
                  <a:cubicBezTo>
                    <a:pt x="264" y="442"/>
                    <a:pt x="170" y="411"/>
                    <a:pt x="137" y="348"/>
                  </a:cubicBezTo>
                  <a:cubicBezTo>
                    <a:pt x="90" y="263"/>
                    <a:pt x="79" y="89"/>
                    <a:pt x="137" y="58"/>
                  </a:cubicBezTo>
                  <a:cubicBezTo>
                    <a:pt x="164" y="41"/>
                    <a:pt x="254" y="31"/>
                    <a:pt x="349" y="31"/>
                  </a:cubicBezTo>
                  <a:lnTo>
                    <a:pt x="349" y="5"/>
                  </a:lnTo>
                  <a:close/>
                </a:path>
              </a:pathLst>
            </a:custGeom>
            <a:solidFill>
              <a:srgbClr val="2F5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pl-PL" sz="4800"/>
            </a:p>
          </p:txBody>
        </p:sp>
      </p:grpSp>
      <p:pic>
        <p:nvPicPr>
          <p:cNvPr id="1026" name="Picture 2" descr="http://icons.iconarchive.com/icons/uiconstock/socialmedia/512/Twitter-ico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075" y="6792775"/>
            <a:ext cx="2506869" cy="250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00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773451" y="2713682"/>
            <a:ext cx="24250650" cy="1140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sz="3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3400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34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pl-PL" sz="3400" dirty="0" err="1">
                <a:solidFill>
                  <a:srgbClr val="2B91AF"/>
                </a:solidFill>
                <a:latin typeface="Consolas" panose="020B0609020204030204" pitchFamily="49" charset="0"/>
              </a:rPr>
              <a:t>ChangeProductFieldValueCommandHandler</a:t>
            </a:r>
            <a:endParaRPr lang="en-US" sz="3400" dirty="0">
              <a:solidFill>
                <a:srgbClr val="2B91AF"/>
              </a:solidFill>
              <a:latin typeface="Consolas" panose="020B0609020204030204" pitchFamily="49" charset="0"/>
            </a:endParaRPr>
          </a:p>
          <a:p>
            <a:r>
              <a:rPr lang="en-US" sz="3400" dirty="0">
                <a:solidFill>
                  <a:srgbClr val="2B91AF"/>
                </a:solidFill>
                <a:latin typeface="Consolas" panose="020B0609020204030204" pitchFamily="49" charset="0"/>
              </a:rPr>
              <a:t>						</a:t>
            </a:r>
            <a:r>
              <a:rPr lang="pl-PL" sz="34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r>
              <a:rPr lang="pl-PL" sz="3400" dirty="0" err="1">
                <a:solidFill>
                  <a:srgbClr val="2B91AF"/>
                </a:solidFill>
                <a:latin typeface="Consolas" panose="020B0609020204030204" pitchFamily="49" charset="0"/>
              </a:rPr>
              <a:t>IRequestHandler</a:t>
            </a:r>
            <a:r>
              <a:rPr lang="pl-PL" sz="34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pl-PL" sz="3400" dirty="0" err="1">
                <a:solidFill>
                  <a:srgbClr val="2B91AF"/>
                </a:solidFill>
                <a:latin typeface="Consolas" panose="020B0609020204030204" pitchFamily="49" charset="0"/>
              </a:rPr>
              <a:t>ChangeProductFieldValueCommand</a:t>
            </a:r>
            <a:r>
              <a:rPr lang="pl-PL" sz="34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pl-PL" sz="34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3400" dirty="0">
                <a:solidFill>
                  <a:srgbClr val="0000FF"/>
                </a:solidFill>
                <a:latin typeface="Consolas" panose="020B0609020204030204" pitchFamily="49" charset="0"/>
              </a:rPr>
              <a:t>        private </a:t>
            </a:r>
            <a:r>
              <a:rPr lang="pl-PL" sz="3400" dirty="0" err="1">
                <a:solidFill>
                  <a:srgbClr val="2B91AF"/>
                </a:solidFill>
                <a:latin typeface="Consolas" panose="020B0609020204030204" pitchFamily="49" charset="0"/>
              </a:rPr>
              <a:t>IProductDatabase</a:t>
            </a:r>
            <a:r>
              <a:rPr lang="pl-PL" sz="3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3400" dirty="0" err="1">
                <a:solidFill>
                  <a:srgbClr val="000000"/>
                </a:solidFill>
                <a:latin typeface="Consolas" panose="020B0609020204030204" pitchFamily="49" charset="0"/>
              </a:rPr>
              <a:t>database</a:t>
            </a:r>
            <a:r>
              <a:rPr lang="en-US" sz="3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pl-PL" sz="3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3400" dirty="0">
                <a:solidFill>
                  <a:srgbClr val="0000FF"/>
                </a:solidFill>
                <a:latin typeface="Consolas" panose="020B0609020204030204" pitchFamily="49" charset="0"/>
              </a:rPr>
              <a:t>        private </a:t>
            </a:r>
            <a:r>
              <a:rPr lang="pl-PL" sz="3400" dirty="0" err="1">
                <a:solidFill>
                  <a:srgbClr val="2B91AF"/>
                </a:solidFill>
                <a:latin typeface="Consolas" panose="020B0609020204030204" pitchFamily="49" charset="0"/>
              </a:rPr>
              <a:t>ICategoryFieldService</a:t>
            </a:r>
            <a:r>
              <a:rPr lang="pl-PL" sz="3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3400" dirty="0" err="1">
                <a:solidFill>
                  <a:srgbClr val="000000"/>
                </a:solidFill>
                <a:latin typeface="Consolas" panose="020B0609020204030204" pitchFamily="49" charset="0"/>
              </a:rPr>
              <a:t>categoryFieldService</a:t>
            </a:r>
            <a:r>
              <a:rPr lang="en-US" sz="3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3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3400" dirty="0">
                <a:solidFill>
                  <a:srgbClr val="0000FF"/>
                </a:solidFill>
                <a:latin typeface="Consolas" panose="020B0609020204030204" pitchFamily="49" charset="0"/>
              </a:rPr>
              <a:t>private </a:t>
            </a:r>
            <a:r>
              <a:rPr lang="pl-PL" sz="3400" dirty="0" err="1">
                <a:solidFill>
                  <a:srgbClr val="2B91AF"/>
                </a:solidFill>
                <a:latin typeface="Consolas" panose="020B0609020204030204" pitchFamily="49" charset="0"/>
              </a:rPr>
              <a:t>IProductFieldHelper</a:t>
            </a:r>
            <a:r>
              <a:rPr lang="pl-PL" sz="3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3400" dirty="0" err="1">
                <a:solidFill>
                  <a:srgbClr val="000000"/>
                </a:solidFill>
                <a:latin typeface="Consolas" panose="020B0609020204030204" pitchFamily="49" charset="0"/>
              </a:rPr>
              <a:t>productFieldHelper</a:t>
            </a:r>
            <a:r>
              <a:rPr lang="en-US" sz="3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pl-PL" sz="3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3400" dirty="0">
                <a:solidFill>
                  <a:srgbClr val="0000FF"/>
                </a:solidFill>
                <a:latin typeface="Consolas" panose="020B0609020204030204" pitchFamily="49" charset="0"/>
              </a:rPr>
              <a:t>        private </a:t>
            </a:r>
            <a:r>
              <a:rPr lang="pl-PL" sz="3400" dirty="0" err="1">
                <a:solidFill>
                  <a:srgbClr val="2B91AF"/>
                </a:solidFill>
                <a:latin typeface="Consolas" panose="020B0609020204030204" pitchFamily="49" charset="0"/>
              </a:rPr>
              <a:t>IFieldValidatorFactory</a:t>
            </a:r>
            <a:r>
              <a:rPr lang="pl-PL" sz="3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3400" dirty="0" err="1">
                <a:solidFill>
                  <a:srgbClr val="000000"/>
                </a:solidFill>
                <a:latin typeface="Consolas" panose="020B0609020204030204" pitchFamily="49" charset="0"/>
              </a:rPr>
              <a:t>fieldValidatorFactory</a:t>
            </a:r>
            <a:r>
              <a:rPr lang="en-US" sz="3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3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l-PL" sz="3400" dirty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en-US" sz="3400" dirty="0" err="1">
                <a:solidFill>
                  <a:srgbClr val="008000"/>
                </a:solidFill>
                <a:latin typeface="Consolas" panose="020B0609020204030204" pitchFamily="49" charset="0"/>
              </a:rPr>
              <a:t>ctx</a:t>
            </a:r>
            <a:endParaRPr lang="en-US" sz="3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pl-PL" sz="3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3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l-PL" sz="3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sz="3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400" dirty="0">
                <a:solidFill>
                  <a:srgbClr val="0000FF"/>
                </a:solidFill>
                <a:latin typeface="Consolas" panose="020B0609020204030204" pitchFamily="49" charset="0"/>
              </a:rPr>
              <a:t>void </a:t>
            </a:r>
            <a:r>
              <a:rPr lang="pl-PL" sz="3400" dirty="0">
                <a:solidFill>
                  <a:srgbClr val="000000"/>
                </a:solidFill>
                <a:latin typeface="Consolas" panose="020B0609020204030204" pitchFamily="49" charset="0"/>
              </a:rPr>
              <a:t>Handle(</a:t>
            </a:r>
            <a:r>
              <a:rPr lang="pl-PL" sz="3400" dirty="0">
                <a:solidFill>
                  <a:srgbClr val="2B91AF"/>
                </a:solidFill>
                <a:latin typeface="Consolas" panose="020B0609020204030204" pitchFamily="49" charset="0"/>
              </a:rPr>
              <a:t>ChangeProductFieldValueCommand</a:t>
            </a:r>
            <a:r>
              <a:rPr lang="pl-PL" sz="3400" dirty="0">
                <a:solidFill>
                  <a:srgbClr val="000000"/>
                </a:solidFill>
                <a:latin typeface="Consolas" panose="020B0609020204030204" pitchFamily="49" charset="0"/>
              </a:rPr>
              <a:t> command)</a:t>
            </a:r>
          </a:p>
          <a:p>
            <a:r>
              <a:rPr lang="pl-PL" sz="3400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pl-PL" sz="3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pl-PL" sz="3400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pl-PL" sz="3400" dirty="0">
                <a:solidFill>
                  <a:srgbClr val="000000"/>
                </a:solidFill>
                <a:latin typeface="Consolas" panose="020B0609020204030204" pitchFamily="49" charset="0"/>
              </a:rPr>
              <a:t>._categoryFieldService.ValidateIfFieldCanBeAssignedToProduct</a:t>
            </a:r>
          </a:p>
          <a:p>
            <a:r>
              <a:rPr lang="pl-PL" sz="3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(</a:t>
            </a:r>
            <a:r>
              <a:rPr lang="pl-PL" sz="3400" dirty="0" err="1">
                <a:solidFill>
                  <a:srgbClr val="000000"/>
                </a:solidFill>
                <a:latin typeface="Consolas" panose="020B0609020204030204" pitchFamily="49" charset="0"/>
              </a:rPr>
              <a:t>command.FieldId</a:t>
            </a:r>
            <a:r>
              <a:rPr lang="pl-PL" sz="3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pl-PL" sz="3400" dirty="0" err="1">
                <a:solidFill>
                  <a:srgbClr val="000000"/>
                </a:solidFill>
                <a:latin typeface="Consolas" panose="020B0609020204030204" pitchFamily="49" charset="0"/>
              </a:rPr>
              <a:t>command.ProductId</a:t>
            </a:r>
            <a:r>
              <a:rPr lang="pl-PL" sz="3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pl-PL" sz="3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3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pl-PL" sz="3400" dirty="0" err="1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pl-PL" sz="3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3400" dirty="0" err="1">
                <a:solidFill>
                  <a:srgbClr val="000000"/>
                </a:solidFill>
                <a:latin typeface="Consolas" panose="020B0609020204030204" pitchFamily="49" charset="0"/>
              </a:rPr>
              <a:t>fieldValidator</a:t>
            </a:r>
            <a:r>
              <a:rPr lang="pl-PL" sz="3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pl-PL" sz="34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pl-PL" sz="3400" dirty="0">
                <a:solidFill>
                  <a:srgbClr val="000000"/>
                </a:solidFill>
                <a:latin typeface="Consolas" panose="020B0609020204030204" pitchFamily="49" charset="0"/>
              </a:rPr>
              <a:t>._</a:t>
            </a:r>
            <a:r>
              <a:rPr lang="pl-PL" sz="3400" dirty="0" err="1">
                <a:solidFill>
                  <a:srgbClr val="000000"/>
                </a:solidFill>
                <a:latin typeface="Consolas" panose="020B0609020204030204" pitchFamily="49" charset="0"/>
              </a:rPr>
              <a:t>fieldValidatorFactory</a:t>
            </a:r>
            <a:r>
              <a:rPr lang="pl-PL" sz="3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3400" dirty="0" err="1">
                <a:solidFill>
                  <a:srgbClr val="000000"/>
                </a:solidFill>
                <a:latin typeface="Consolas" panose="020B0609020204030204" pitchFamily="49" charset="0"/>
              </a:rPr>
              <a:t>command.FieldId</a:t>
            </a:r>
            <a:r>
              <a:rPr lang="pl-PL" sz="3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pl-PL" sz="3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pl-PL" sz="3400" dirty="0" err="1">
                <a:solidFill>
                  <a:srgbClr val="000000"/>
                </a:solidFill>
                <a:latin typeface="Consolas" panose="020B0609020204030204" pitchFamily="49" charset="0"/>
              </a:rPr>
              <a:t>fieldValidator.Validate</a:t>
            </a:r>
            <a:r>
              <a:rPr lang="pl-PL" sz="3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3400" dirty="0" err="1">
                <a:solidFill>
                  <a:srgbClr val="000000"/>
                </a:solidFill>
                <a:latin typeface="Consolas" panose="020B0609020204030204" pitchFamily="49" charset="0"/>
              </a:rPr>
              <a:t>command.FieldValue</a:t>
            </a:r>
            <a:r>
              <a:rPr lang="pl-PL" sz="3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pl-PL" sz="3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endParaRPr lang="en-US" sz="3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3400" dirty="0">
                <a:solidFill>
                  <a:srgbClr val="000000"/>
                </a:solidFill>
                <a:latin typeface="Consolas" panose="020B0609020204030204" pitchFamily="49" charset="0"/>
              </a:rPr>
              <a:t>	   </a:t>
            </a:r>
            <a:r>
              <a:rPr lang="pl-PL" sz="3400" dirty="0">
                <a:solidFill>
                  <a:srgbClr val="008000"/>
                </a:solidFill>
                <a:latin typeface="Consolas" panose="020B0609020204030204" pitchFamily="49" charset="0"/>
              </a:rPr>
              <a:t>// business </a:t>
            </a:r>
            <a:r>
              <a:rPr lang="pl-PL" sz="3400" dirty="0" err="1">
                <a:solidFill>
                  <a:srgbClr val="008000"/>
                </a:solidFill>
                <a:latin typeface="Consolas" panose="020B0609020204030204" pitchFamily="49" charset="0"/>
              </a:rPr>
              <a:t>logic</a:t>
            </a:r>
            <a:endParaRPr lang="pl-PL" sz="3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3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_database.SaveChanges();</a:t>
            </a:r>
            <a:endParaRPr lang="en-US" sz="3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3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pl-PL" sz="3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3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pl-PL" sz="34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pl-PL" sz="3400" dirty="0"/>
          </a:p>
        </p:txBody>
      </p:sp>
      <p:sp>
        <p:nvSpPr>
          <p:cNvPr id="4" name="TextBox 2"/>
          <p:cNvSpPr txBox="1"/>
          <p:nvPr/>
        </p:nvSpPr>
        <p:spPr>
          <a:xfrm>
            <a:off x="773451" y="543071"/>
            <a:ext cx="223178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600"/>
              </a:spcAft>
            </a:pPr>
            <a:r>
              <a:rPr lang="en-US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Command handler</a:t>
            </a:r>
          </a:p>
        </p:txBody>
      </p:sp>
    </p:spTree>
    <p:extLst>
      <p:ext uri="{BB962C8B-B14F-4D97-AF65-F5344CB8AC3E}">
        <p14:creationId xmlns:p14="http://schemas.microsoft.com/office/powerpoint/2010/main" val="352526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95DC6D-009D-4041-821F-746670BBD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51" y="2783173"/>
            <a:ext cx="12505844" cy="10649509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73451" y="543071"/>
            <a:ext cx="223178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600"/>
              </a:spcAft>
            </a:pPr>
            <a:r>
              <a:rPr lang="pl-PL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Project </a:t>
            </a:r>
            <a:r>
              <a:rPr lang="pl-PL" sz="10666" b="1" dirty="0" err="1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structure</a:t>
            </a:r>
            <a:endParaRPr lang="en-US" sz="10666" b="1" dirty="0">
              <a:solidFill>
                <a:schemeClr val="tx2"/>
              </a:solidFill>
              <a:latin typeface="Lato" panose="020F0502020204030203" pitchFamily="34" charset="-18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6655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31893" y="4173142"/>
            <a:ext cx="9707824" cy="8346923"/>
          </a:xfrm>
          <a:prstGeom prst="rect">
            <a:avLst/>
          </a:prstGeom>
          <a:noFill/>
        </p:spPr>
        <p:txBody>
          <a:bodyPr wrap="square" lIns="219476" tIns="109739" rIns="219476" bIns="109739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Lato" panose="020F0502020204030203" pitchFamily="34" charset="-18"/>
              </a:rPr>
              <a:t>Cleaner structure</a:t>
            </a:r>
            <a:r>
              <a:rPr lang="pl-PL" sz="4800" dirty="0">
                <a:solidFill>
                  <a:schemeClr val="tx2"/>
                </a:solidFill>
                <a:latin typeface="Lato" panose="020F0502020204030203" pitchFamily="34" charset="-18"/>
              </a:rPr>
              <a:t> of application</a:t>
            </a:r>
            <a:endParaRPr lang="en-US" sz="4800" dirty="0">
              <a:solidFill>
                <a:schemeClr val="tx2"/>
              </a:solidFill>
              <a:latin typeface="Lato" panose="020F0502020204030203" pitchFamily="34" charset="-18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2"/>
              </a:solidFill>
              <a:latin typeface="Lato" panose="020F0502020204030203" pitchFamily="34" charset="-18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Lato" panose="020F0502020204030203" pitchFamily="34" charset="-18"/>
              </a:rPr>
              <a:t>Lower entry level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2"/>
              </a:solidFill>
              <a:latin typeface="Lato" panose="020F0502020204030203" pitchFamily="34" charset="-18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Lato" panose="020F0502020204030203" pitchFamily="34" charset="-18"/>
              </a:rPr>
              <a:t>Single responsibility + clean code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2"/>
              </a:solidFill>
              <a:latin typeface="Lato" panose="020F0502020204030203" pitchFamily="34" charset="-18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Lato" panose="020F0502020204030203" pitchFamily="34" charset="-18"/>
              </a:rPr>
              <a:t>Clearly defined target and dependencies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2"/>
              </a:solidFill>
              <a:latin typeface="Lato" panose="020F0502020204030203" pitchFamily="34" charset="-18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Lato" panose="020F0502020204030203" pitchFamily="34" charset="-18"/>
              </a:rPr>
              <a:t>Simplicity of writing unit tests</a:t>
            </a:r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2" r="28232"/>
          <a:stretch/>
        </p:blipFill>
        <p:spPr>
          <a:solidFill>
            <a:schemeClr val="bg1"/>
          </a:solidFill>
        </p:spPr>
      </p:pic>
      <p:sp>
        <p:nvSpPr>
          <p:cNvPr id="10" name="TextBox 4"/>
          <p:cNvSpPr txBox="1"/>
          <p:nvPr/>
        </p:nvSpPr>
        <p:spPr>
          <a:xfrm>
            <a:off x="2138417" y="2014682"/>
            <a:ext cx="11135132" cy="1200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1" b="1" dirty="0" err="1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Profits</a:t>
            </a:r>
            <a:r>
              <a:rPr lang="pl-PL" sz="7201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 </a:t>
            </a:r>
            <a:r>
              <a:rPr lang="en-US" sz="7201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after this step</a:t>
            </a:r>
            <a:endParaRPr lang="en-US" sz="3733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1" name="Rectangle 66"/>
          <p:cNvSpPr/>
          <p:nvPr/>
        </p:nvSpPr>
        <p:spPr>
          <a:xfrm rot="16200000">
            <a:off x="1209440" y="2584590"/>
            <a:ext cx="1553443" cy="9146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3" tIns="45684" rIns="91363" bIns="45684" rtlCol="0" anchor="ctr"/>
          <a:lstStyle/>
          <a:p>
            <a:pPr algn="ctr"/>
            <a:endParaRPr lang="en-US" sz="3601" dirty="0">
              <a:solidFill>
                <a:schemeClr val="accent2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61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024013" y="5046903"/>
            <a:ext cx="10341697" cy="1698949"/>
          </a:xfrm>
          <a:prstGeom prst="rect">
            <a:avLst/>
          </a:prstGeom>
          <a:noFill/>
        </p:spPr>
        <p:txBody>
          <a:bodyPr wrap="square" lIns="219476" tIns="109739" rIns="219476" bIns="109739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Lato" panose="020F0502020204030203" pitchFamily="34" charset="-18"/>
              </a:rPr>
              <a:t>More difficult than simple controller-database connection </a:t>
            </a:r>
          </a:p>
        </p:txBody>
      </p:sp>
      <p:pic>
        <p:nvPicPr>
          <p:cNvPr id="6" name="Symbol zastępczy obrazu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77"/>
          <a:stretch/>
        </p:blipFill>
        <p:spPr>
          <a:xfrm>
            <a:off x="-19050" y="-520084"/>
            <a:ext cx="9871685" cy="145318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4"/>
          <p:cNvSpPr txBox="1"/>
          <p:nvPr/>
        </p:nvSpPr>
        <p:spPr>
          <a:xfrm>
            <a:off x="12222000" y="2545413"/>
            <a:ext cx="11862201" cy="1200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1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Disadvantages of this step</a:t>
            </a:r>
            <a:endParaRPr lang="en-US" sz="3733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1" name="Rectangle 66"/>
          <p:cNvSpPr/>
          <p:nvPr/>
        </p:nvSpPr>
        <p:spPr>
          <a:xfrm rot="16200000">
            <a:off x="11296008" y="3112334"/>
            <a:ext cx="1553443" cy="9743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3" tIns="45684" rIns="91363" bIns="45684" rtlCol="0" anchor="ctr"/>
          <a:lstStyle/>
          <a:p>
            <a:pPr algn="ctr"/>
            <a:endParaRPr lang="en-US" sz="3601" dirty="0">
              <a:solidFill>
                <a:schemeClr val="accent2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950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s://i.imgflip.com/26px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614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rostokąt zaokrąglony 35"/>
          <p:cNvSpPr/>
          <p:nvPr/>
        </p:nvSpPr>
        <p:spPr>
          <a:xfrm>
            <a:off x="8573117" y="3227444"/>
            <a:ext cx="10876933" cy="10145778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800"/>
          </a:p>
        </p:txBody>
      </p:sp>
      <p:sp>
        <p:nvSpPr>
          <p:cNvPr id="37" name="Prostokąt zaokrąglony 36"/>
          <p:cNvSpPr/>
          <p:nvPr/>
        </p:nvSpPr>
        <p:spPr>
          <a:xfrm>
            <a:off x="20970719" y="3253282"/>
            <a:ext cx="2689235" cy="10145778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UI</a:t>
            </a:r>
            <a:endParaRPr lang="pl-PL" sz="4800" dirty="0">
              <a:solidFill>
                <a:schemeClr val="tx1"/>
              </a:solidFill>
            </a:endParaRPr>
          </a:p>
        </p:txBody>
      </p:sp>
      <p:cxnSp>
        <p:nvCxnSpPr>
          <p:cNvPr id="38" name="Łącznik prosty ze strzałką 37"/>
          <p:cNvCxnSpPr/>
          <p:nvPr/>
        </p:nvCxnSpPr>
        <p:spPr>
          <a:xfrm flipV="1">
            <a:off x="18757091" y="10627324"/>
            <a:ext cx="2906587" cy="1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4"/>
          <p:cNvSpPr/>
          <p:nvPr/>
        </p:nvSpPr>
        <p:spPr>
          <a:xfrm rot="5400000">
            <a:off x="13798445" y="7697877"/>
            <a:ext cx="6762205" cy="1827990"/>
          </a:xfrm>
          <a:prstGeom prst="roundRect">
            <a:avLst>
              <a:gd name="adj" fmla="val 72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3733" dirty="0">
                <a:latin typeface="Lato Light"/>
              </a:rPr>
              <a:t>CONTROLLERS</a:t>
            </a:r>
            <a:endParaRPr lang="bg-BG" sz="3733" dirty="0">
              <a:latin typeface="Lato Light"/>
            </a:endParaRPr>
          </a:p>
        </p:txBody>
      </p:sp>
      <p:cxnSp>
        <p:nvCxnSpPr>
          <p:cNvPr id="41" name="Łącznik prosty ze strzałką 40"/>
          <p:cNvCxnSpPr/>
          <p:nvPr/>
        </p:nvCxnSpPr>
        <p:spPr>
          <a:xfrm flipH="1">
            <a:off x="18658014" y="6401416"/>
            <a:ext cx="2906586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/>
          <p:nvPr/>
        </p:nvCxnSpPr>
        <p:spPr>
          <a:xfrm flipV="1">
            <a:off x="13912252" y="10566511"/>
            <a:ext cx="1955651" cy="1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/>
          <p:nvPr/>
        </p:nvCxnSpPr>
        <p:spPr>
          <a:xfrm>
            <a:off x="7067898" y="10555659"/>
            <a:ext cx="2126815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 flipH="1">
            <a:off x="6972997" y="6441257"/>
            <a:ext cx="2316618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/>
          <p:nvPr/>
        </p:nvCxnSpPr>
        <p:spPr>
          <a:xfrm flipH="1">
            <a:off x="13907007" y="6441256"/>
            <a:ext cx="1953035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ole tekstowe 45"/>
          <p:cNvSpPr txBox="1"/>
          <p:nvPr/>
        </p:nvSpPr>
        <p:spPr>
          <a:xfrm>
            <a:off x="13627845" y="3604594"/>
            <a:ext cx="1245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APP</a:t>
            </a:r>
            <a:endParaRPr lang="pl-PL" sz="4800" dirty="0">
              <a:solidFill>
                <a:schemeClr val="tx2"/>
              </a:solidFill>
            </a:endParaRPr>
          </a:p>
        </p:txBody>
      </p:sp>
      <p:sp>
        <p:nvSpPr>
          <p:cNvPr id="47" name="TextBox 2"/>
          <p:cNvSpPr txBox="1"/>
          <p:nvPr/>
        </p:nvSpPr>
        <p:spPr>
          <a:xfrm>
            <a:off x="773451" y="543071"/>
            <a:ext cx="223178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600"/>
              </a:spcAft>
            </a:pPr>
            <a:r>
              <a:rPr lang="en-US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CQRS in the simplest form</a:t>
            </a:r>
          </a:p>
        </p:txBody>
      </p:sp>
      <p:pic>
        <p:nvPicPr>
          <p:cNvPr id="48" name="Obraz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40" y="4358978"/>
            <a:ext cx="7516787" cy="7516787"/>
          </a:xfrm>
          <a:prstGeom prst="rect">
            <a:avLst/>
          </a:prstGeom>
        </p:spPr>
      </p:pic>
      <p:sp>
        <p:nvSpPr>
          <p:cNvPr id="16" name="Rounded Rectangle 34"/>
          <p:cNvSpPr/>
          <p:nvPr/>
        </p:nvSpPr>
        <p:spPr>
          <a:xfrm>
            <a:off x="9834552" y="4893496"/>
            <a:ext cx="3638395" cy="716985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Command Handler</a:t>
            </a:r>
            <a:endParaRPr lang="bg-BG" sz="2667" dirty="0">
              <a:latin typeface="Lato Light"/>
            </a:endParaRPr>
          </a:p>
        </p:txBody>
      </p:sp>
      <p:sp>
        <p:nvSpPr>
          <p:cNvPr id="17" name="Rounded Rectangle 34"/>
          <p:cNvSpPr/>
          <p:nvPr/>
        </p:nvSpPr>
        <p:spPr>
          <a:xfrm>
            <a:off x="9820022" y="5697008"/>
            <a:ext cx="3638395" cy="716985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Command Handler</a:t>
            </a:r>
            <a:endParaRPr lang="bg-BG" sz="2667" dirty="0">
              <a:latin typeface="Lato Light"/>
            </a:endParaRPr>
          </a:p>
        </p:txBody>
      </p:sp>
      <p:sp>
        <p:nvSpPr>
          <p:cNvPr id="18" name="Rounded Rectangle 34"/>
          <p:cNvSpPr/>
          <p:nvPr/>
        </p:nvSpPr>
        <p:spPr>
          <a:xfrm>
            <a:off x="9820022" y="6514300"/>
            <a:ext cx="3638395" cy="716985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Command Handler</a:t>
            </a:r>
            <a:endParaRPr lang="bg-BG" sz="2667" dirty="0">
              <a:latin typeface="Lato Light"/>
            </a:endParaRPr>
          </a:p>
        </p:txBody>
      </p:sp>
      <p:sp>
        <p:nvSpPr>
          <p:cNvPr id="19" name="Rounded Rectangle 34"/>
          <p:cNvSpPr/>
          <p:nvPr/>
        </p:nvSpPr>
        <p:spPr>
          <a:xfrm>
            <a:off x="9820022" y="7337265"/>
            <a:ext cx="3638395" cy="716985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Command Handler</a:t>
            </a:r>
            <a:endParaRPr lang="bg-BG" sz="2667" dirty="0">
              <a:latin typeface="Lato Light"/>
            </a:endParaRPr>
          </a:p>
        </p:txBody>
      </p:sp>
      <p:sp>
        <p:nvSpPr>
          <p:cNvPr id="20" name="Rounded Rectangle 34"/>
          <p:cNvSpPr/>
          <p:nvPr/>
        </p:nvSpPr>
        <p:spPr>
          <a:xfrm>
            <a:off x="9766536" y="9005205"/>
            <a:ext cx="3638395" cy="716985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Query Handler</a:t>
            </a:r>
            <a:endParaRPr lang="bg-BG" sz="2667" dirty="0">
              <a:latin typeface="Lato Light"/>
            </a:endParaRPr>
          </a:p>
        </p:txBody>
      </p:sp>
      <p:sp>
        <p:nvSpPr>
          <p:cNvPr id="21" name="Rounded Rectangle 34"/>
          <p:cNvSpPr/>
          <p:nvPr/>
        </p:nvSpPr>
        <p:spPr>
          <a:xfrm>
            <a:off x="9766536" y="9815285"/>
            <a:ext cx="3638395" cy="716985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Query Handler</a:t>
            </a:r>
            <a:endParaRPr lang="bg-BG" sz="2667" dirty="0">
              <a:latin typeface="Lato Light"/>
            </a:endParaRPr>
          </a:p>
        </p:txBody>
      </p:sp>
      <p:sp>
        <p:nvSpPr>
          <p:cNvPr id="22" name="Rounded Rectangle 34"/>
          <p:cNvSpPr/>
          <p:nvPr/>
        </p:nvSpPr>
        <p:spPr>
          <a:xfrm>
            <a:off x="9752006" y="10625365"/>
            <a:ext cx="3638395" cy="716985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Query Handler</a:t>
            </a:r>
            <a:endParaRPr lang="bg-BG" sz="2667" dirty="0">
              <a:latin typeface="Lato Light"/>
            </a:endParaRPr>
          </a:p>
        </p:txBody>
      </p:sp>
      <p:sp>
        <p:nvSpPr>
          <p:cNvPr id="23" name="Rounded Rectangle 34"/>
          <p:cNvSpPr/>
          <p:nvPr/>
        </p:nvSpPr>
        <p:spPr>
          <a:xfrm>
            <a:off x="9752006" y="11435445"/>
            <a:ext cx="3638395" cy="716985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Query Handler</a:t>
            </a:r>
            <a:endParaRPr lang="bg-BG" sz="2667" dirty="0"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381843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22382" y="3882229"/>
            <a:ext cx="7301421" cy="5920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604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CQRS</a:t>
            </a:r>
            <a:br>
              <a:rPr lang="en-US" sz="13604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</a:br>
            <a:endParaRPr lang="en-US" sz="13604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/>
            <a:r>
              <a:rPr lang="en-US" sz="10666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AS A STEP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-104" r="23" b="24270"/>
          <a:stretch/>
        </p:blipFill>
        <p:spPr>
          <a:xfrm>
            <a:off x="13449300" y="-114300"/>
            <a:ext cx="10934701" cy="138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92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dn.meme.am/instances/62779742/entity-frame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9" y="2300038"/>
            <a:ext cx="9236919" cy="77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entity framework m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089" y="2059768"/>
            <a:ext cx="10971383" cy="823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690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93289" y="3656227"/>
            <a:ext cx="12397432" cy="6372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3604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2</a:t>
            </a:r>
            <a:br>
              <a:rPr lang="pl-PL" sz="13604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sz="13604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DIFFERENT </a:t>
            </a:r>
          </a:p>
          <a:p>
            <a:pPr algn="ctr"/>
            <a:r>
              <a:rPr lang="en-US" sz="13604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DATA ACCESS</a:t>
            </a:r>
          </a:p>
        </p:txBody>
      </p:sp>
    </p:spTree>
    <p:extLst>
      <p:ext uri="{BB962C8B-B14F-4D97-AF65-F5344CB8AC3E}">
        <p14:creationId xmlns:p14="http://schemas.microsoft.com/office/powerpoint/2010/main" val="2412102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255" y="3540179"/>
            <a:ext cx="8044720" cy="8044720"/>
          </a:xfrm>
          <a:prstGeom prst="rect">
            <a:avLst/>
          </a:prstGeom>
        </p:spPr>
      </p:pic>
      <p:sp>
        <p:nvSpPr>
          <p:cNvPr id="9" name="Prostokąt zaokrąglony 8"/>
          <p:cNvSpPr/>
          <p:nvPr/>
        </p:nvSpPr>
        <p:spPr>
          <a:xfrm>
            <a:off x="9053824" y="2519072"/>
            <a:ext cx="13102192" cy="10949688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800"/>
          </a:p>
        </p:txBody>
      </p:sp>
      <p:sp>
        <p:nvSpPr>
          <p:cNvPr id="12" name="Rounded Rectangle 34"/>
          <p:cNvSpPr/>
          <p:nvPr/>
        </p:nvSpPr>
        <p:spPr>
          <a:xfrm rot="5400000">
            <a:off x="16690547" y="7118833"/>
            <a:ext cx="7298010" cy="1832116"/>
          </a:xfrm>
          <a:prstGeom prst="roundRect">
            <a:avLst>
              <a:gd name="adj" fmla="val 72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3733" dirty="0">
                <a:latin typeface="Lato Light"/>
              </a:rPr>
              <a:t>CONTROLLERS</a:t>
            </a:r>
            <a:endParaRPr lang="bg-BG" sz="3733" dirty="0">
              <a:latin typeface="Lato Light"/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>
            <a:off x="17099883" y="10476395"/>
            <a:ext cx="1871538" cy="1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14406795" y="2848551"/>
            <a:ext cx="1198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APP</a:t>
            </a:r>
            <a:endParaRPr lang="pl-PL" sz="4800" dirty="0">
              <a:solidFill>
                <a:schemeClr val="tx2"/>
              </a:solidFill>
            </a:endParaRPr>
          </a:p>
        </p:txBody>
      </p:sp>
      <p:sp>
        <p:nvSpPr>
          <p:cNvPr id="17" name="Rounded Rectangle 34"/>
          <p:cNvSpPr/>
          <p:nvPr/>
        </p:nvSpPr>
        <p:spPr>
          <a:xfrm>
            <a:off x="13231452" y="4566161"/>
            <a:ext cx="3407304" cy="671446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Command Handler</a:t>
            </a:r>
            <a:endParaRPr lang="bg-BG" sz="2667" dirty="0">
              <a:latin typeface="Lato Light"/>
            </a:endParaRPr>
          </a:p>
        </p:txBody>
      </p:sp>
      <p:sp>
        <p:nvSpPr>
          <p:cNvPr id="20" name="Rounded Rectangle 34"/>
          <p:cNvSpPr/>
          <p:nvPr/>
        </p:nvSpPr>
        <p:spPr>
          <a:xfrm>
            <a:off x="13231452" y="5389127"/>
            <a:ext cx="3407304" cy="671446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Command Handler</a:t>
            </a:r>
            <a:endParaRPr lang="bg-BG" sz="2667" dirty="0">
              <a:latin typeface="Lato Light"/>
            </a:endParaRPr>
          </a:p>
        </p:txBody>
      </p:sp>
      <p:sp>
        <p:nvSpPr>
          <p:cNvPr id="23" name="Rounded Rectangle 34"/>
          <p:cNvSpPr/>
          <p:nvPr/>
        </p:nvSpPr>
        <p:spPr>
          <a:xfrm>
            <a:off x="13231452" y="6199207"/>
            <a:ext cx="3407304" cy="671446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Query Handler</a:t>
            </a:r>
            <a:endParaRPr lang="bg-BG" sz="2667" dirty="0">
              <a:latin typeface="Lato Light"/>
            </a:endParaRPr>
          </a:p>
        </p:txBody>
      </p:sp>
      <p:sp>
        <p:nvSpPr>
          <p:cNvPr id="24" name="Rounded Rectangle 34"/>
          <p:cNvSpPr/>
          <p:nvPr/>
        </p:nvSpPr>
        <p:spPr>
          <a:xfrm>
            <a:off x="13231452" y="7009287"/>
            <a:ext cx="3407304" cy="671446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Query Handler</a:t>
            </a:r>
            <a:endParaRPr lang="bg-BG" sz="2667" dirty="0">
              <a:latin typeface="Lato Light"/>
            </a:endParaRPr>
          </a:p>
        </p:txBody>
      </p:sp>
      <p:cxnSp>
        <p:nvCxnSpPr>
          <p:cNvPr id="27" name="Łącznik prosty ze strzałką 26"/>
          <p:cNvCxnSpPr/>
          <p:nvPr/>
        </p:nvCxnSpPr>
        <p:spPr>
          <a:xfrm>
            <a:off x="21613498" y="10190262"/>
            <a:ext cx="2239531" cy="384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>
            <a:off x="7338011" y="5838852"/>
            <a:ext cx="5151079" cy="1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Image result for entity framework logo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24"/>
          <a:stretch/>
        </p:blipFill>
        <p:spPr bwMode="auto">
          <a:xfrm>
            <a:off x="9066518" y="4477701"/>
            <a:ext cx="2581369" cy="103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34"/>
          <p:cNvSpPr/>
          <p:nvPr/>
        </p:nvSpPr>
        <p:spPr>
          <a:xfrm>
            <a:off x="13144486" y="8652467"/>
            <a:ext cx="3407304" cy="671446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Command Handler</a:t>
            </a:r>
            <a:endParaRPr lang="bg-BG" sz="2667" dirty="0">
              <a:latin typeface="Lato Light"/>
            </a:endParaRPr>
          </a:p>
        </p:txBody>
      </p:sp>
      <p:sp>
        <p:nvSpPr>
          <p:cNvPr id="32" name="Rounded Rectangle 34"/>
          <p:cNvSpPr/>
          <p:nvPr/>
        </p:nvSpPr>
        <p:spPr>
          <a:xfrm>
            <a:off x="13144486" y="9475433"/>
            <a:ext cx="3407304" cy="671446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Command Handler</a:t>
            </a:r>
            <a:endParaRPr lang="bg-BG" sz="2667" dirty="0">
              <a:latin typeface="Lato Light"/>
            </a:endParaRPr>
          </a:p>
        </p:txBody>
      </p:sp>
      <p:sp>
        <p:nvSpPr>
          <p:cNvPr id="33" name="Rounded Rectangle 34"/>
          <p:cNvSpPr/>
          <p:nvPr/>
        </p:nvSpPr>
        <p:spPr>
          <a:xfrm>
            <a:off x="13144486" y="10285513"/>
            <a:ext cx="3407304" cy="671446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Query Handler</a:t>
            </a:r>
            <a:endParaRPr lang="bg-BG" sz="2667" dirty="0">
              <a:latin typeface="Lato Light"/>
            </a:endParaRPr>
          </a:p>
        </p:txBody>
      </p:sp>
      <p:sp>
        <p:nvSpPr>
          <p:cNvPr id="34" name="Rounded Rectangle 34"/>
          <p:cNvSpPr/>
          <p:nvPr/>
        </p:nvSpPr>
        <p:spPr>
          <a:xfrm>
            <a:off x="13144486" y="11095593"/>
            <a:ext cx="3407304" cy="671446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Query Handler</a:t>
            </a:r>
            <a:endParaRPr lang="bg-BG" sz="2667" dirty="0">
              <a:latin typeface="Lato Light"/>
            </a:endParaRPr>
          </a:p>
        </p:txBody>
      </p:sp>
      <p:cxnSp>
        <p:nvCxnSpPr>
          <p:cNvPr id="35" name="Łącznik prosty ze strzałką 34"/>
          <p:cNvCxnSpPr/>
          <p:nvPr/>
        </p:nvCxnSpPr>
        <p:spPr>
          <a:xfrm>
            <a:off x="7270224" y="10015358"/>
            <a:ext cx="5151079" cy="1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2"/>
          <p:cNvSpPr txBox="1"/>
          <p:nvPr/>
        </p:nvSpPr>
        <p:spPr>
          <a:xfrm>
            <a:off x="9298083" y="8117467"/>
            <a:ext cx="2200035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600"/>
              </a:spcAft>
            </a:pPr>
            <a:r>
              <a:rPr lang="pl-PL" sz="11733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X</a:t>
            </a:r>
            <a:endParaRPr lang="en-US" sz="11733" b="1" dirty="0">
              <a:solidFill>
                <a:schemeClr val="tx2"/>
              </a:solidFill>
              <a:latin typeface="Lato" panose="020F0502020204030203" pitchFamily="34" charset="-18"/>
              <a:ea typeface="Lato" charset="0"/>
              <a:cs typeface="Lato" charset="0"/>
            </a:endParaRPr>
          </a:p>
        </p:txBody>
      </p:sp>
      <p:sp>
        <p:nvSpPr>
          <p:cNvPr id="25" name="TextBox 2"/>
          <p:cNvSpPr txBox="1"/>
          <p:nvPr/>
        </p:nvSpPr>
        <p:spPr>
          <a:xfrm>
            <a:off x="773451" y="543071"/>
            <a:ext cx="223178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600"/>
              </a:spcAft>
            </a:pPr>
            <a:r>
              <a:rPr lang="en-US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Different data access</a:t>
            </a:r>
          </a:p>
        </p:txBody>
      </p:sp>
      <p:cxnSp>
        <p:nvCxnSpPr>
          <p:cNvPr id="36" name="Łącznik prosty ze strzałką 35"/>
          <p:cNvCxnSpPr/>
          <p:nvPr/>
        </p:nvCxnSpPr>
        <p:spPr>
          <a:xfrm flipH="1" flipV="1">
            <a:off x="17115968" y="5928635"/>
            <a:ext cx="1876174" cy="1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/>
          <p:nvPr/>
        </p:nvCxnSpPr>
        <p:spPr>
          <a:xfrm flipH="1">
            <a:off x="21563585" y="6156851"/>
            <a:ext cx="2190004" cy="384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/>
          <p:nvPr/>
        </p:nvCxnSpPr>
        <p:spPr>
          <a:xfrm rot="10800000">
            <a:off x="7185164" y="10497189"/>
            <a:ext cx="5151079" cy="1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 rot="10800000">
            <a:off x="7283276" y="6355189"/>
            <a:ext cx="5151079" cy="1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/>
          <p:nvPr/>
        </p:nvCxnSpPr>
        <p:spPr>
          <a:xfrm flipH="1" flipV="1">
            <a:off x="17026650" y="9941636"/>
            <a:ext cx="1876174" cy="1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/>
          <p:cNvCxnSpPr/>
          <p:nvPr/>
        </p:nvCxnSpPr>
        <p:spPr>
          <a:xfrm>
            <a:off x="17194068" y="6409943"/>
            <a:ext cx="1871538" cy="1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57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462134"/>
            <a:ext cx="24384000" cy="2185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604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CQRS</a:t>
            </a:r>
            <a:endParaRPr lang="en-US" sz="13604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0" y="7678725"/>
            <a:ext cx="2438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7200" b="1" dirty="0" err="1">
                <a:solidFill>
                  <a:schemeClr val="tx2"/>
                </a:solidFill>
                <a:latin typeface="Lato" panose="020F0502020204030203" pitchFamily="34" charset="-18"/>
                <a:ea typeface="Lato Black" charset="0"/>
                <a:cs typeface="Lato Black" charset="0"/>
              </a:rPr>
              <a:t>Command</a:t>
            </a:r>
            <a:r>
              <a:rPr lang="pl-PL" sz="7200" b="1" dirty="0">
                <a:solidFill>
                  <a:schemeClr val="tx2"/>
                </a:solidFill>
                <a:latin typeface="Lato" panose="020F0502020204030203" pitchFamily="34" charset="-18"/>
                <a:ea typeface="Lato Black" charset="0"/>
                <a:cs typeface="Lato Black" charset="0"/>
              </a:rPr>
              <a:t> Query</a:t>
            </a:r>
            <a:r>
              <a:rPr lang="en-US" sz="7200" b="1" dirty="0">
                <a:solidFill>
                  <a:schemeClr val="tx2"/>
                </a:solidFill>
                <a:latin typeface="Lato" panose="020F0502020204030203" pitchFamily="34" charset="-18"/>
                <a:ea typeface="Lato Black" charset="0"/>
                <a:cs typeface="Lato Black" charset="0"/>
              </a:rPr>
              <a:t> </a:t>
            </a:r>
            <a:r>
              <a:rPr lang="pl-PL" sz="7200" b="1" dirty="0" err="1">
                <a:solidFill>
                  <a:schemeClr val="tx2"/>
                </a:solidFill>
                <a:latin typeface="Lato" panose="020F0502020204030203" pitchFamily="34" charset="-18"/>
                <a:ea typeface="Lato Black" charset="0"/>
                <a:cs typeface="Lato Black" charset="0"/>
              </a:rPr>
              <a:t>Responsibility</a:t>
            </a:r>
            <a:r>
              <a:rPr lang="pl-PL" sz="7200" b="1" dirty="0">
                <a:solidFill>
                  <a:schemeClr val="tx2"/>
                </a:solidFill>
                <a:latin typeface="Lato" panose="020F0502020204030203" pitchFamily="34" charset="-18"/>
                <a:ea typeface="Lato Black" charset="0"/>
                <a:cs typeface="Lato Black" charset="0"/>
              </a:rPr>
              <a:t> </a:t>
            </a:r>
            <a:r>
              <a:rPr lang="pl-PL" sz="7200" b="1" dirty="0" err="1">
                <a:solidFill>
                  <a:schemeClr val="tx2"/>
                </a:solidFill>
                <a:latin typeface="Lato" panose="020F0502020204030203" pitchFamily="34" charset="-18"/>
                <a:ea typeface="Lato Black" charset="0"/>
                <a:cs typeface="Lato Black" charset="0"/>
              </a:rPr>
              <a:t>Segregation</a:t>
            </a:r>
            <a:r>
              <a:rPr lang="pl-PL" sz="7200" b="1" dirty="0">
                <a:solidFill>
                  <a:schemeClr val="tx2"/>
                </a:solidFill>
                <a:latin typeface="Lato" panose="020F0502020204030203" pitchFamily="34" charset="-18"/>
                <a:ea typeface="Lato Black" charset="0"/>
                <a:cs typeface="Lato Black" charset="0"/>
              </a:rPr>
              <a:t> </a:t>
            </a:r>
            <a:endParaRPr lang="en-US" sz="7200" b="1" dirty="0">
              <a:solidFill>
                <a:schemeClr val="tx2"/>
              </a:solidFill>
              <a:latin typeface="Lato" panose="020F0502020204030203" pitchFamily="34" charset="-18"/>
              <a:ea typeface="Lato Black" charset="0"/>
              <a:cs typeface="La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849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4"/>
          <p:cNvSpPr/>
          <p:nvPr/>
        </p:nvSpPr>
        <p:spPr>
          <a:xfrm>
            <a:off x="1334482" y="4755777"/>
            <a:ext cx="6115545" cy="1956376"/>
          </a:xfrm>
          <a:prstGeom prst="roundRect">
            <a:avLst>
              <a:gd name="adj" fmla="val 72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5" name="Rectangle 35"/>
          <p:cNvSpPr/>
          <p:nvPr/>
        </p:nvSpPr>
        <p:spPr>
          <a:xfrm>
            <a:off x="1631491" y="5272296"/>
            <a:ext cx="5622395" cy="923340"/>
          </a:xfrm>
          <a:prstGeom prst="rect">
            <a:avLst/>
          </a:prstGeom>
          <a:noFill/>
        </p:spPr>
        <p:txBody>
          <a:bodyPr wrap="none" lIns="182891" tIns="91445" rIns="182891" bIns="91445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Lato Regular"/>
                <a:cs typeface="Lato Regular"/>
              </a:rPr>
              <a:t>ProductsController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8753541" y="5633163"/>
            <a:ext cx="3873911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753541" y="10813728"/>
            <a:ext cx="3873911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34"/>
          <p:cNvSpPr/>
          <p:nvPr/>
        </p:nvSpPr>
        <p:spPr>
          <a:xfrm>
            <a:off x="13625079" y="3804585"/>
            <a:ext cx="8379108" cy="1012783"/>
          </a:xfrm>
          <a:prstGeom prst="roundRect">
            <a:avLst>
              <a:gd name="adj" fmla="val 72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9" name="Rectangle 35"/>
          <p:cNvSpPr/>
          <p:nvPr/>
        </p:nvSpPr>
        <p:spPr>
          <a:xfrm>
            <a:off x="13625077" y="3804585"/>
            <a:ext cx="8379108" cy="923340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GetProductsQueryHandler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2" name="Rounded Rectangle 34"/>
          <p:cNvSpPr/>
          <p:nvPr/>
        </p:nvSpPr>
        <p:spPr>
          <a:xfrm>
            <a:off x="1335032" y="9916043"/>
            <a:ext cx="6115545" cy="1956376"/>
          </a:xfrm>
          <a:prstGeom prst="roundRect">
            <a:avLst>
              <a:gd name="adj" fmla="val 72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13" name="Rectangle 35"/>
          <p:cNvSpPr/>
          <p:nvPr/>
        </p:nvSpPr>
        <p:spPr>
          <a:xfrm>
            <a:off x="1332342" y="10418977"/>
            <a:ext cx="6120929" cy="923340"/>
          </a:xfrm>
          <a:prstGeom prst="rect">
            <a:avLst/>
          </a:prstGeom>
          <a:noFill/>
        </p:spPr>
        <p:txBody>
          <a:bodyPr wrap="none" lIns="182891" tIns="91445" rIns="182891" bIns="91445">
            <a:spAutoFit/>
          </a:bodyPr>
          <a:lstStyle/>
          <a:p>
            <a:pPr algn="ctr"/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CategoriesController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5" name="Rounded Rectangle 34"/>
          <p:cNvSpPr/>
          <p:nvPr/>
        </p:nvSpPr>
        <p:spPr>
          <a:xfrm>
            <a:off x="13072987" y="5101311"/>
            <a:ext cx="9483291" cy="1012783"/>
          </a:xfrm>
          <a:prstGeom prst="roundRect">
            <a:avLst>
              <a:gd name="adj" fmla="val 72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16" name="Rectangle 35"/>
          <p:cNvSpPr/>
          <p:nvPr/>
        </p:nvSpPr>
        <p:spPr>
          <a:xfrm>
            <a:off x="13072987" y="5101311"/>
            <a:ext cx="9483292" cy="923340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GetProductsFieldsQueryHandler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7" name="Rounded Rectangle 34"/>
          <p:cNvSpPr/>
          <p:nvPr/>
        </p:nvSpPr>
        <p:spPr>
          <a:xfrm>
            <a:off x="13533064" y="6337786"/>
            <a:ext cx="8862188" cy="1012783"/>
          </a:xfrm>
          <a:prstGeom prst="roundRect">
            <a:avLst>
              <a:gd name="adj" fmla="val 726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18" name="Rectangle 35"/>
          <p:cNvSpPr/>
          <p:nvPr/>
        </p:nvSpPr>
        <p:spPr>
          <a:xfrm>
            <a:off x="13533063" y="6337786"/>
            <a:ext cx="8862188" cy="923340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AddProductCommandHandler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3" name="Rounded Rectangle 34"/>
          <p:cNvSpPr/>
          <p:nvPr/>
        </p:nvSpPr>
        <p:spPr>
          <a:xfrm>
            <a:off x="13556067" y="8538813"/>
            <a:ext cx="8379108" cy="1012783"/>
          </a:xfrm>
          <a:prstGeom prst="roundRect">
            <a:avLst>
              <a:gd name="adj" fmla="val 72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24" name="Rectangle 35"/>
          <p:cNvSpPr/>
          <p:nvPr/>
        </p:nvSpPr>
        <p:spPr>
          <a:xfrm>
            <a:off x="13556065" y="8538813"/>
            <a:ext cx="8379108" cy="923340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GetCategoriesQueryHandler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5" name="Rounded Rectangle 34"/>
          <p:cNvSpPr/>
          <p:nvPr/>
        </p:nvSpPr>
        <p:spPr>
          <a:xfrm>
            <a:off x="13171872" y="9835540"/>
            <a:ext cx="9155501" cy="1923571"/>
          </a:xfrm>
          <a:prstGeom prst="roundRect">
            <a:avLst>
              <a:gd name="adj" fmla="val 72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26" name="Rectangle 35"/>
          <p:cNvSpPr/>
          <p:nvPr/>
        </p:nvSpPr>
        <p:spPr>
          <a:xfrm>
            <a:off x="12720599" y="9906185"/>
            <a:ext cx="9606775" cy="1662004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GetProductsWithinCategory</a:t>
            </a:r>
            <a:br>
              <a:rPr lang="pl-PL" sz="4800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QueryHandler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7" name="Rounded Rectangle 34"/>
          <p:cNvSpPr/>
          <p:nvPr/>
        </p:nvSpPr>
        <p:spPr>
          <a:xfrm>
            <a:off x="13290056" y="12043057"/>
            <a:ext cx="9089357" cy="1012783"/>
          </a:xfrm>
          <a:prstGeom prst="roundRect">
            <a:avLst>
              <a:gd name="adj" fmla="val 726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28" name="Rectangle 35"/>
          <p:cNvSpPr/>
          <p:nvPr/>
        </p:nvSpPr>
        <p:spPr>
          <a:xfrm>
            <a:off x="13290055" y="12043057"/>
            <a:ext cx="9089359" cy="923340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AddCategoryCommandHandler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1" name="TextBox 2"/>
          <p:cNvSpPr txBox="1"/>
          <p:nvPr/>
        </p:nvSpPr>
        <p:spPr>
          <a:xfrm>
            <a:off x="773451" y="543071"/>
            <a:ext cx="223178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600"/>
              </a:spcAft>
            </a:pPr>
            <a:r>
              <a:rPr lang="pl-PL" sz="10666" b="1" dirty="0" err="1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Multiple</a:t>
            </a:r>
            <a:r>
              <a:rPr lang="pl-PL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 </a:t>
            </a:r>
            <a:r>
              <a:rPr lang="pl-PL" sz="10666" b="1" dirty="0" err="1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objects</a:t>
            </a:r>
            <a:endParaRPr lang="en-US" sz="10666" b="1" dirty="0">
              <a:solidFill>
                <a:schemeClr val="tx2"/>
              </a:solidFill>
              <a:latin typeface="Lato" panose="020F0502020204030203" pitchFamily="34" charset="-18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67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ze strzałką 6"/>
          <p:cNvCxnSpPr/>
          <p:nvPr/>
        </p:nvCxnSpPr>
        <p:spPr>
          <a:xfrm>
            <a:off x="10848505" y="7958806"/>
            <a:ext cx="1803572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34"/>
          <p:cNvSpPr/>
          <p:nvPr/>
        </p:nvSpPr>
        <p:spPr>
          <a:xfrm>
            <a:off x="968715" y="8901860"/>
            <a:ext cx="9483291" cy="1012783"/>
          </a:xfrm>
          <a:prstGeom prst="roundRect">
            <a:avLst>
              <a:gd name="adj" fmla="val 72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16" name="Rectangle 35"/>
          <p:cNvSpPr/>
          <p:nvPr/>
        </p:nvSpPr>
        <p:spPr>
          <a:xfrm>
            <a:off x="988701" y="8901860"/>
            <a:ext cx="9483292" cy="923340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GetProductsFieldsQueryHandler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7" name="Rounded Rectangle 34"/>
          <p:cNvSpPr/>
          <p:nvPr/>
        </p:nvSpPr>
        <p:spPr>
          <a:xfrm>
            <a:off x="1282005" y="5843233"/>
            <a:ext cx="8862188" cy="1012783"/>
          </a:xfrm>
          <a:prstGeom prst="roundRect">
            <a:avLst>
              <a:gd name="adj" fmla="val 726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18" name="Rectangle 35"/>
          <p:cNvSpPr/>
          <p:nvPr/>
        </p:nvSpPr>
        <p:spPr>
          <a:xfrm>
            <a:off x="1282003" y="5843233"/>
            <a:ext cx="8862188" cy="923340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AddProductCommandHandler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7" name="Rounded Rectangle 34"/>
          <p:cNvSpPr/>
          <p:nvPr/>
        </p:nvSpPr>
        <p:spPr>
          <a:xfrm>
            <a:off x="1182768" y="7397537"/>
            <a:ext cx="9089357" cy="1012783"/>
          </a:xfrm>
          <a:prstGeom prst="roundRect">
            <a:avLst>
              <a:gd name="adj" fmla="val 726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28" name="Rectangle 35"/>
          <p:cNvSpPr/>
          <p:nvPr/>
        </p:nvSpPr>
        <p:spPr>
          <a:xfrm>
            <a:off x="1182767" y="7397537"/>
            <a:ext cx="9089359" cy="923340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AddCategoryCommandHandler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pic>
        <p:nvPicPr>
          <p:cNvPr id="29" name="Picture 2" descr="https://blog.falafel.com/wp-content/uploads/2014/07/entity_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3582" y="6197079"/>
            <a:ext cx="3672069" cy="367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040" y="6349623"/>
            <a:ext cx="3142624" cy="3142624"/>
          </a:xfrm>
          <a:prstGeom prst="rect">
            <a:avLst/>
          </a:prstGeom>
        </p:spPr>
      </p:pic>
      <p:cxnSp>
        <p:nvCxnSpPr>
          <p:cNvPr id="30" name="Łącznik prosty ze strzałką 29"/>
          <p:cNvCxnSpPr/>
          <p:nvPr/>
        </p:nvCxnSpPr>
        <p:spPr>
          <a:xfrm>
            <a:off x="17814814" y="7958806"/>
            <a:ext cx="1803572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"/>
          <p:cNvSpPr txBox="1"/>
          <p:nvPr/>
        </p:nvSpPr>
        <p:spPr>
          <a:xfrm>
            <a:off x="773451" y="543071"/>
            <a:ext cx="223178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600"/>
              </a:spcAft>
            </a:pPr>
            <a:r>
              <a:rPr lang="pl-PL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Objects </a:t>
            </a:r>
            <a:r>
              <a:rPr lang="pl-PL" sz="10666" b="1" dirty="0" err="1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without</a:t>
            </a:r>
            <a:r>
              <a:rPr lang="pl-PL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 </a:t>
            </a:r>
            <a:r>
              <a:rPr lang="pl-PL" sz="10666" b="1" dirty="0" err="1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change</a:t>
            </a:r>
            <a:endParaRPr lang="en-US" sz="10666" b="1" dirty="0">
              <a:solidFill>
                <a:schemeClr val="tx2"/>
              </a:solidFill>
              <a:latin typeface="Lato" panose="020F0502020204030203" pitchFamily="34" charset="-18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53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ze strzałką 6"/>
          <p:cNvCxnSpPr/>
          <p:nvPr/>
        </p:nvCxnSpPr>
        <p:spPr>
          <a:xfrm>
            <a:off x="10848507" y="7714791"/>
            <a:ext cx="1803572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042" y="6105608"/>
            <a:ext cx="3142624" cy="3142624"/>
          </a:xfrm>
          <a:prstGeom prst="rect">
            <a:avLst/>
          </a:prstGeom>
        </p:spPr>
      </p:pic>
      <p:cxnSp>
        <p:nvCxnSpPr>
          <p:cNvPr id="30" name="Łącznik prosty ze strzałką 29"/>
          <p:cNvCxnSpPr/>
          <p:nvPr/>
        </p:nvCxnSpPr>
        <p:spPr>
          <a:xfrm>
            <a:off x="17814816" y="7714791"/>
            <a:ext cx="1803572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34"/>
          <p:cNvSpPr/>
          <p:nvPr/>
        </p:nvSpPr>
        <p:spPr>
          <a:xfrm>
            <a:off x="1410719" y="5327085"/>
            <a:ext cx="8379108" cy="1012783"/>
          </a:xfrm>
          <a:prstGeom prst="roundRect">
            <a:avLst>
              <a:gd name="adj" fmla="val 72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24" name="Rectangle 35"/>
          <p:cNvSpPr/>
          <p:nvPr/>
        </p:nvSpPr>
        <p:spPr>
          <a:xfrm>
            <a:off x="1410717" y="5327085"/>
            <a:ext cx="8379108" cy="923340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GetProductsQueryHandler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5" name="Rounded Rectangle 34"/>
          <p:cNvSpPr/>
          <p:nvPr/>
        </p:nvSpPr>
        <p:spPr>
          <a:xfrm>
            <a:off x="858627" y="6623812"/>
            <a:ext cx="9483291" cy="1012783"/>
          </a:xfrm>
          <a:prstGeom prst="roundRect">
            <a:avLst>
              <a:gd name="adj" fmla="val 72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26" name="Rectangle 35"/>
          <p:cNvSpPr/>
          <p:nvPr/>
        </p:nvSpPr>
        <p:spPr>
          <a:xfrm>
            <a:off x="858627" y="6623812"/>
            <a:ext cx="9483292" cy="923340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GetProductsFieldsQueryHandler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31" name="Rounded Rectangle 34"/>
          <p:cNvSpPr/>
          <p:nvPr/>
        </p:nvSpPr>
        <p:spPr>
          <a:xfrm>
            <a:off x="1838795" y="8014770"/>
            <a:ext cx="6820491" cy="2050413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32" name="Rectangle 35"/>
          <p:cNvSpPr/>
          <p:nvPr/>
        </p:nvSpPr>
        <p:spPr>
          <a:xfrm>
            <a:off x="513063" y="8145374"/>
            <a:ext cx="9606775" cy="1662004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Lato Regular"/>
                <a:cs typeface="Lato Regular"/>
              </a:rPr>
              <a:t>AddProductsByBatch</a:t>
            </a:r>
            <a:endParaRPr lang="en-US" sz="4800" dirty="0">
              <a:solidFill>
                <a:schemeClr val="bg1"/>
              </a:solidFill>
              <a:latin typeface="Lato Regular"/>
              <a:cs typeface="Lato Regular"/>
            </a:endParaRPr>
          </a:p>
          <a:p>
            <a:pPr algn="ctr"/>
            <a:r>
              <a:rPr lang="en-US" sz="4800" dirty="0" err="1">
                <a:solidFill>
                  <a:schemeClr val="bg1"/>
                </a:solidFill>
                <a:latin typeface="Lato Regular"/>
                <a:cs typeface="Lato Regular"/>
              </a:rPr>
              <a:t>CommandHandler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44" name="TextBox 2"/>
          <p:cNvSpPr txBox="1"/>
          <p:nvPr/>
        </p:nvSpPr>
        <p:spPr>
          <a:xfrm>
            <a:off x="14159922" y="5444011"/>
            <a:ext cx="1585281" cy="4175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600"/>
              </a:spcAft>
            </a:pPr>
            <a:r>
              <a:rPr lang="pl-PL" sz="26533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X</a:t>
            </a:r>
            <a:endParaRPr lang="en-US" sz="26533" b="1" dirty="0">
              <a:solidFill>
                <a:schemeClr val="tx2"/>
              </a:solidFill>
              <a:latin typeface="Lato" panose="020F0502020204030203" pitchFamily="34" charset="-18"/>
              <a:ea typeface="Lato" charset="0"/>
              <a:cs typeface="Lato" charset="0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773451" y="543071"/>
            <a:ext cx="223178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600"/>
              </a:spcAft>
            </a:pPr>
            <a:r>
              <a:rPr lang="en-US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R</a:t>
            </a:r>
            <a:r>
              <a:rPr lang="pl-PL" sz="10666" b="1" dirty="0" err="1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equest</a:t>
            </a:r>
            <a:r>
              <a:rPr lang="pl-PL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 </a:t>
            </a:r>
            <a:r>
              <a:rPr lang="pl-PL" sz="10666" b="1" dirty="0" err="1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optimization</a:t>
            </a:r>
            <a:endParaRPr lang="en-US" sz="10666" b="1" dirty="0">
              <a:solidFill>
                <a:schemeClr val="tx2"/>
              </a:solidFill>
              <a:latin typeface="Lato" panose="020F0502020204030203" pitchFamily="34" charset="-18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255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5249006" y="6467985"/>
            <a:ext cx="56614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>
                <a:solidFill>
                  <a:schemeClr val="tx2"/>
                </a:solidFill>
                <a:latin typeface="Lato" panose="020F0502020204030203" pitchFamily="34" charset="-18"/>
              </a:rPr>
              <a:t>SQL Views</a:t>
            </a:r>
          </a:p>
          <a:p>
            <a:pPr algn="r"/>
            <a:r>
              <a:rPr lang="en-US" sz="7200" dirty="0">
                <a:solidFill>
                  <a:schemeClr val="tx2"/>
                </a:solidFill>
                <a:latin typeface="Lato" panose="020F0502020204030203" pitchFamily="34" charset="-18"/>
              </a:rPr>
              <a:t>Materialized</a:t>
            </a:r>
            <a:endParaRPr lang="pl-PL" sz="7200" dirty="0">
              <a:solidFill>
                <a:schemeClr val="tx2"/>
              </a:solidFill>
              <a:latin typeface="Lato" panose="020F0502020204030203" pitchFamily="34" charset="-18"/>
            </a:endParaRPr>
          </a:p>
          <a:p>
            <a:pPr algn="r"/>
            <a:endParaRPr lang="en-US" sz="7200" dirty="0">
              <a:solidFill>
                <a:schemeClr val="tx2"/>
              </a:solidFill>
              <a:latin typeface="Lato" panose="020F0502020204030203" pitchFamily="34" charset="-18"/>
            </a:endParaRPr>
          </a:p>
          <a:p>
            <a:pPr algn="r"/>
            <a:endParaRPr lang="pl-PL" sz="7200" dirty="0">
              <a:solidFill>
                <a:schemeClr val="tx2"/>
              </a:solidFill>
              <a:latin typeface="Lato" panose="020F0502020204030203" pitchFamily="34" charset="-18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737073" y="9599443"/>
            <a:ext cx="56550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chemeClr val="tx2"/>
                </a:solidFill>
                <a:latin typeface="Lato" panose="020F0502020204030203" pitchFamily="34" charset="-18"/>
              </a:rPr>
              <a:t>AutoMapper</a:t>
            </a:r>
            <a:endParaRPr lang="en-US" sz="7200" dirty="0">
              <a:solidFill>
                <a:schemeClr val="tx2"/>
              </a:solidFill>
              <a:latin typeface="Lato" panose="020F0502020204030203" pitchFamily="34" charset="-18"/>
            </a:endParaRPr>
          </a:p>
          <a:p>
            <a:r>
              <a:rPr lang="en-US" sz="7200" dirty="0" err="1">
                <a:solidFill>
                  <a:schemeClr val="tx2"/>
                </a:solidFill>
                <a:latin typeface="Lato" panose="020F0502020204030203" pitchFamily="34" charset="-18"/>
              </a:rPr>
              <a:t>ProjectTo</a:t>
            </a:r>
            <a:endParaRPr lang="pl-PL" sz="7200" dirty="0">
              <a:solidFill>
                <a:schemeClr val="tx2"/>
              </a:solidFill>
              <a:latin typeface="Lato" panose="020F0502020204030203" pitchFamily="34" charset="-18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737073" y="3378162"/>
            <a:ext cx="5014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tx2"/>
                </a:solidFill>
                <a:latin typeface="Lato" panose="020F0502020204030203" pitchFamily="34" charset="-18"/>
              </a:rPr>
              <a:t>Dapper</a:t>
            </a:r>
          </a:p>
          <a:p>
            <a:r>
              <a:rPr lang="en-US" sz="7200" dirty="0" err="1">
                <a:solidFill>
                  <a:schemeClr val="tx2"/>
                </a:solidFill>
                <a:latin typeface="Lato" panose="020F0502020204030203" pitchFamily="34" charset="-18"/>
              </a:rPr>
              <a:t>MicroORM</a:t>
            </a:r>
            <a:endParaRPr lang="pl-PL" sz="7200" dirty="0">
              <a:solidFill>
                <a:schemeClr val="tx2"/>
              </a:solidFill>
              <a:latin typeface="Lato" panose="020F0502020204030203" pitchFamily="34" charset="-18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5823860" y="9461015"/>
            <a:ext cx="5086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>
                <a:solidFill>
                  <a:schemeClr val="tx2"/>
                </a:solidFill>
                <a:latin typeface="Lato" panose="020F0502020204030203" pitchFamily="34" charset="-18"/>
              </a:rPr>
              <a:t>EF No tracking</a:t>
            </a:r>
            <a:endParaRPr lang="pl-PL" sz="7200" dirty="0">
              <a:solidFill>
                <a:schemeClr val="tx2"/>
              </a:solidFill>
              <a:latin typeface="Lato" panose="020F0502020204030203" pitchFamily="34" charset="-18"/>
            </a:endParaRPr>
          </a:p>
          <a:p>
            <a:endParaRPr lang="en-US" sz="7200" dirty="0">
              <a:solidFill>
                <a:schemeClr val="tx2"/>
              </a:solidFill>
              <a:latin typeface="Lato" panose="020F0502020204030203" pitchFamily="34" charset="-18"/>
            </a:endParaRPr>
          </a:p>
          <a:p>
            <a:endParaRPr lang="pl-PL" sz="7200" dirty="0">
              <a:solidFill>
                <a:schemeClr val="tx2"/>
              </a:solidFill>
              <a:latin typeface="Lato" panose="020F0502020204030203" pitchFamily="34" charset="-18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806187" y="6565798"/>
            <a:ext cx="5321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chemeClr val="tx2"/>
                </a:solidFill>
                <a:latin typeface="Lato" panose="020F0502020204030203" pitchFamily="34" charset="-18"/>
              </a:rPr>
              <a:t>OrmLite</a:t>
            </a:r>
            <a:endParaRPr lang="en-US" sz="7200" dirty="0">
              <a:solidFill>
                <a:schemeClr val="tx2"/>
              </a:solidFill>
              <a:latin typeface="Lato" panose="020F0502020204030203" pitchFamily="34" charset="-18"/>
            </a:endParaRPr>
          </a:p>
          <a:p>
            <a:r>
              <a:rPr lang="en-US" sz="7200" dirty="0" err="1">
                <a:solidFill>
                  <a:schemeClr val="tx2"/>
                </a:solidFill>
                <a:latin typeface="Lato" panose="020F0502020204030203" pitchFamily="34" charset="-18"/>
              </a:rPr>
              <a:t>MicroORM</a:t>
            </a:r>
            <a:endParaRPr lang="pl-PL" sz="7200" dirty="0">
              <a:solidFill>
                <a:schemeClr val="tx2"/>
              </a:solidFill>
              <a:latin typeface="Lato" panose="020F0502020204030203" pitchFamily="34" charset="-18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5128548" y="4249347"/>
            <a:ext cx="5781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>
                <a:solidFill>
                  <a:schemeClr val="tx2"/>
                </a:solidFill>
                <a:latin typeface="Lato" panose="020F0502020204030203" pitchFamily="34" charset="-18"/>
              </a:rPr>
              <a:t>SQL Queries</a:t>
            </a:r>
          </a:p>
          <a:p>
            <a:pPr algn="r"/>
            <a:endParaRPr lang="pl-PL" sz="7200" dirty="0">
              <a:solidFill>
                <a:schemeClr val="tx2"/>
              </a:solidFill>
              <a:latin typeface="Lato" panose="020F0502020204030203" pitchFamily="34" charset="-18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1449197" y="10120582"/>
            <a:ext cx="1372139" cy="13724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76" tIns="109739" rIns="219476" bIns="109739" rtlCol="0" anchor="ctr"/>
          <a:lstStyle/>
          <a:p>
            <a:pPr algn="ctr"/>
            <a:r>
              <a:rPr lang="pl-PL" sz="4800" dirty="0">
                <a:latin typeface="Lato Light" charset="0"/>
              </a:rPr>
              <a:t>6</a:t>
            </a:r>
            <a:endParaRPr lang="bg-BG" sz="4800" dirty="0">
              <a:latin typeface="Lato Light" charset="0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21449197" y="4208797"/>
            <a:ext cx="1372139" cy="13724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76" tIns="109739" rIns="219476" bIns="109739" rtlCol="0" anchor="ctr"/>
          <a:lstStyle/>
          <a:p>
            <a:pPr algn="ctr"/>
            <a:r>
              <a:rPr lang="pl-PL" sz="4800" dirty="0">
                <a:latin typeface="Lato Light" charset="0"/>
              </a:rPr>
              <a:t>4</a:t>
            </a:r>
            <a:endParaRPr lang="bg-BG" sz="4800" dirty="0">
              <a:latin typeface="Lato Light" charset="0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1449197" y="6933570"/>
            <a:ext cx="1372139" cy="13724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76" tIns="109739" rIns="219476" bIns="109739" rtlCol="0" anchor="ctr"/>
          <a:lstStyle/>
          <a:p>
            <a:pPr algn="ctr"/>
            <a:r>
              <a:rPr lang="pl-PL" sz="4800" dirty="0">
                <a:latin typeface="Lato Light" charset="0"/>
              </a:rPr>
              <a:t>5</a:t>
            </a:r>
            <a:endParaRPr lang="bg-BG" sz="4800" dirty="0">
              <a:latin typeface="Lato Light" charset="0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1743389" y="10120582"/>
            <a:ext cx="1397940" cy="139830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76" tIns="109739" rIns="219476" bIns="109739" rtlCol="0" anchor="ctr"/>
          <a:lstStyle/>
          <a:p>
            <a:pPr algn="ctr"/>
            <a:r>
              <a:rPr lang="pl-PL" sz="4800" dirty="0">
                <a:latin typeface="Lato Light" charset="0"/>
              </a:rPr>
              <a:t>3</a:t>
            </a:r>
            <a:endParaRPr lang="bg-BG" sz="4800" dirty="0">
              <a:latin typeface="Lato Light" charset="0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1723194" y="3760313"/>
            <a:ext cx="1418135" cy="14185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76" tIns="109739" rIns="219476" bIns="109739" rtlCol="0" anchor="ctr"/>
          <a:lstStyle/>
          <a:p>
            <a:pPr algn="ctr"/>
            <a:r>
              <a:rPr lang="pl-PL" sz="4800" dirty="0">
                <a:latin typeface="Lato Light" charset="0"/>
              </a:rPr>
              <a:t>1</a:t>
            </a:r>
            <a:endParaRPr lang="bg-BG" sz="4800" dirty="0">
              <a:latin typeface="Lato Light" charset="0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1711771" y="6904853"/>
            <a:ext cx="1429557" cy="14299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76" tIns="109739" rIns="219476" bIns="109739" rtlCol="0" anchor="ctr"/>
          <a:lstStyle/>
          <a:p>
            <a:pPr algn="ctr"/>
            <a:r>
              <a:rPr lang="pl-PL" sz="4800" dirty="0">
                <a:latin typeface="Lato Light" charset="0"/>
              </a:rPr>
              <a:t>2</a:t>
            </a:r>
            <a:endParaRPr lang="bg-BG" sz="4800" dirty="0">
              <a:latin typeface="Lato Light" charset="0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773451" y="543071"/>
            <a:ext cx="223178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600"/>
              </a:spcAft>
            </a:pPr>
            <a:r>
              <a:rPr lang="pl-PL" sz="10666" b="1" dirty="0" err="1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Plenty</a:t>
            </a:r>
            <a:r>
              <a:rPr lang="pl-PL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 of </a:t>
            </a:r>
            <a:r>
              <a:rPr lang="pl-PL" sz="10666" b="1" dirty="0" err="1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options</a:t>
            </a:r>
            <a:endParaRPr lang="en-US" sz="10666" b="1" dirty="0">
              <a:solidFill>
                <a:schemeClr val="tx2"/>
              </a:solidFill>
              <a:latin typeface="Lato" panose="020F0502020204030203" pitchFamily="34" charset="-18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771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8417" y="2097073"/>
            <a:ext cx="11135132" cy="1774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1" b="1" dirty="0" err="1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Profits</a:t>
            </a:r>
            <a:r>
              <a:rPr lang="pl-PL" sz="7201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 </a:t>
            </a:r>
            <a:r>
              <a:rPr lang="en-US" sz="7201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of using CQRS</a:t>
            </a:r>
          </a:p>
          <a:p>
            <a:r>
              <a:rPr lang="en-US" sz="3733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Different data access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1893" y="4951351"/>
            <a:ext cx="11241655" cy="3914940"/>
          </a:xfrm>
          <a:prstGeom prst="rect">
            <a:avLst/>
          </a:prstGeom>
          <a:noFill/>
        </p:spPr>
        <p:txBody>
          <a:bodyPr wrap="square" lIns="219476" tIns="109739" rIns="219476" bIns="109739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Lato" panose="020F0502020204030203" pitchFamily="34" charset="-18"/>
              </a:rPr>
              <a:t>Ease of experiment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2"/>
              </a:solidFill>
              <a:latin typeface="Lato" panose="020F0502020204030203" pitchFamily="34" charset="-18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pl-PL" sz="4800" dirty="0">
                <a:solidFill>
                  <a:schemeClr val="tx2"/>
                </a:solidFill>
                <a:latin typeface="Lato" panose="020F0502020204030203" pitchFamily="34" charset="-18"/>
              </a:rPr>
              <a:t>Focus on </a:t>
            </a:r>
            <a:r>
              <a:rPr lang="pl-PL" sz="4800" dirty="0" err="1">
                <a:solidFill>
                  <a:schemeClr val="tx2"/>
                </a:solidFill>
                <a:latin typeface="Lato" panose="020F0502020204030203" pitchFamily="34" charset="-18"/>
              </a:rPr>
              <a:t>bottlenecks</a:t>
            </a:r>
            <a:endParaRPr lang="en-US" sz="4800" dirty="0">
              <a:solidFill>
                <a:schemeClr val="tx2"/>
              </a:solidFill>
              <a:latin typeface="Lato" panose="020F0502020204030203" pitchFamily="34" charset="-18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2"/>
              </a:solidFill>
              <a:latin typeface="Lato" panose="020F0502020204030203" pitchFamily="34" charset="-18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Lato" panose="020F0502020204030203" pitchFamily="34" charset="-18"/>
              </a:rPr>
              <a:t>No impact on other parts of the system</a:t>
            </a:r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3" r="31343"/>
          <a:stretch/>
        </p:blipFill>
        <p:spPr/>
      </p:pic>
      <p:sp>
        <p:nvSpPr>
          <p:cNvPr id="6" name="Rectangle 66"/>
          <p:cNvSpPr/>
          <p:nvPr/>
        </p:nvSpPr>
        <p:spPr>
          <a:xfrm rot="16200000">
            <a:off x="1209440" y="2954238"/>
            <a:ext cx="1553443" cy="9146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3" tIns="45684" rIns="91363" bIns="45684" rtlCol="0" anchor="ctr"/>
          <a:lstStyle/>
          <a:p>
            <a:pPr algn="ctr"/>
            <a:endParaRPr lang="en-US" sz="3601" dirty="0">
              <a:solidFill>
                <a:schemeClr val="accent2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402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slow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65" y="695327"/>
            <a:ext cx="9810209" cy="981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.imgflip.com/24dvk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287" y="4670365"/>
            <a:ext cx="12562555" cy="78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54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96574" y="4144611"/>
            <a:ext cx="11913838" cy="6372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3604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3</a:t>
            </a:r>
            <a:br>
              <a:rPr lang="pl-PL" sz="13604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pl-PL" sz="13604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SIMPLE </a:t>
            </a:r>
            <a:br>
              <a:rPr lang="pl-PL" sz="13604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pl-PL" sz="13604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READ MODEL</a:t>
            </a:r>
            <a:endParaRPr lang="en-US" sz="13604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937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911" y="4325313"/>
            <a:ext cx="8044720" cy="8044720"/>
          </a:xfrm>
          <a:prstGeom prst="rect">
            <a:avLst/>
          </a:prstGeom>
        </p:spPr>
      </p:pic>
      <p:sp>
        <p:nvSpPr>
          <p:cNvPr id="9" name="Prostokąt zaokrąglony 8"/>
          <p:cNvSpPr/>
          <p:nvPr/>
        </p:nvSpPr>
        <p:spPr>
          <a:xfrm>
            <a:off x="11772275" y="2838450"/>
            <a:ext cx="11392524" cy="10530588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800"/>
          </a:p>
        </p:txBody>
      </p:sp>
      <p:sp>
        <p:nvSpPr>
          <p:cNvPr id="12" name="Rounded Rectangle 34"/>
          <p:cNvSpPr/>
          <p:nvPr/>
        </p:nvSpPr>
        <p:spPr>
          <a:xfrm rot="5400000">
            <a:off x="16904947" y="7209247"/>
            <a:ext cx="8044740" cy="1956376"/>
          </a:xfrm>
          <a:prstGeom prst="roundRect">
            <a:avLst>
              <a:gd name="adj" fmla="val 72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3733" dirty="0">
                <a:latin typeface="Lato Light"/>
              </a:rPr>
              <a:t>CONTROLLERS</a:t>
            </a:r>
            <a:endParaRPr lang="bg-BG" sz="3733" dirty="0">
              <a:latin typeface="Lato Light"/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18443147" y="10223733"/>
            <a:ext cx="1213349" cy="10777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flipH="1">
            <a:off x="10150904" y="6689976"/>
            <a:ext cx="3702187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16828844" y="3083566"/>
            <a:ext cx="1279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APP</a:t>
            </a:r>
            <a:endParaRPr lang="pl-PL" sz="4800" dirty="0">
              <a:solidFill>
                <a:schemeClr val="tx2"/>
              </a:solidFill>
            </a:endParaRPr>
          </a:p>
        </p:txBody>
      </p:sp>
      <p:cxnSp>
        <p:nvCxnSpPr>
          <p:cNvPr id="15" name="Łącznik prosty ze strzałką 14"/>
          <p:cNvCxnSpPr/>
          <p:nvPr/>
        </p:nvCxnSpPr>
        <p:spPr>
          <a:xfrm flipH="1">
            <a:off x="18278507" y="6225419"/>
            <a:ext cx="1377991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34"/>
          <p:cNvSpPr/>
          <p:nvPr/>
        </p:nvSpPr>
        <p:spPr>
          <a:xfrm>
            <a:off x="14350713" y="4610911"/>
            <a:ext cx="3638395" cy="645746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Command Handler</a:t>
            </a:r>
            <a:endParaRPr lang="bg-BG" sz="2667" dirty="0">
              <a:latin typeface="Lato Light"/>
            </a:endParaRPr>
          </a:p>
        </p:txBody>
      </p:sp>
      <p:sp>
        <p:nvSpPr>
          <p:cNvPr id="20" name="Rounded Rectangle 34"/>
          <p:cNvSpPr/>
          <p:nvPr/>
        </p:nvSpPr>
        <p:spPr>
          <a:xfrm>
            <a:off x="14350713" y="5433877"/>
            <a:ext cx="3638395" cy="645746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Command Handler</a:t>
            </a:r>
            <a:endParaRPr lang="bg-BG" sz="2667" dirty="0">
              <a:latin typeface="Lato Light"/>
            </a:endParaRPr>
          </a:p>
        </p:txBody>
      </p:sp>
      <p:sp>
        <p:nvSpPr>
          <p:cNvPr id="23" name="Rounded Rectangle 34"/>
          <p:cNvSpPr/>
          <p:nvPr/>
        </p:nvSpPr>
        <p:spPr>
          <a:xfrm>
            <a:off x="14350713" y="6243957"/>
            <a:ext cx="3638395" cy="645746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Query Handler</a:t>
            </a:r>
            <a:endParaRPr lang="bg-BG" sz="2667" dirty="0">
              <a:latin typeface="Lato Light"/>
            </a:endParaRPr>
          </a:p>
        </p:txBody>
      </p:sp>
      <p:sp>
        <p:nvSpPr>
          <p:cNvPr id="24" name="Rounded Rectangle 34"/>
          <p:cNvSpPr/>
          <p:nvPr/>
        </p:nvSpPr>
        <p:spPr>
          <a:xfrm>
            <a:off x="14350713" y="7054037"/>
            <a:ext cx="3638395" cy="645746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Query Handler</a:t>
            </a:r>
            <a:endParaRPr lang="bg-BG" sz="2667" dirty="0">
              <a:latin typeface="Lato Light"/>
            </a:endParaRPr>
          </a:p>
        </p:txBody>
      </p:sp>
      <p:cxnSp>
        <p:nvCxnSpPr>
          <p:cNvPr id="27" name="Łącznik prosty ze strzałką 26"/>
          <p:cNvCxnSpPr/>
          <p:nvPr/>
        </p:nvCxnSpPr>
        <p:spPr>
          <a:xfrm>
            <a:off x="22186595" y="10786046"/>
            <a:ext cx="2016968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 flipH="1">
            <a:off x="22126038" y="5125882"/>
            <a:ext cx="2077527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>
            <a:off x="10202979" y="6079623"/>
            <a:ext cx="3727879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4"/>
          <p:cNvSpPr/>
          <p:nvPr/>
        </p:nvSpPr>
        <p:spPr>
          <a:xfrm>
            <a:off x="14421768" y="9635407"/>
            <a:ext cx="3638395" cy="645746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Query Handler</a:t>
            </a:r>
            <a:endParaRPr lang="bg-BG" sz="2667" dirty="0">
              <a:latin typeface="Lato Light"/>
            </a:endParaRPr>
          </a:p>
        </p:txBody>
      </p:sp>
      <p:sp>
        <p:nvSpPr>
          <p:cNvPr id="34" name="Rounded Rectangle 34"/>
          <p:cNvSpPr/>
          <p:nvPr/>
        </p:nvSpPr>
        <p:spPr>
          <a:xfrm>
            <a:off x="14421768" y="10445487"/>
            <a:ext cx="3638395" cy="645746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Query Handler</a:t>
            </a:r>
            <a:endParaRPr lang="bg-BG" sz="2667" dirty="0">
              <a:latin typeface="Lato Light"/>
            </a:endParaRPr>
          </a:p>
        </p:txBody>
      </p:sp>
      <p:cxnSp>
        <p:nvCxnSpPr>
          <p:cNvPr id="35" name="Łącznik prosty ze strzałką 34"/>
          <p:cNvCxnSpPr/>
          <p:nvPr/>
        </p:nvCxnSpPr>
        <p:spPr>
          <a:xfrm>
            <a:off x="10150905" y="10400046"/>
            <a:ext cx="3890588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Obraz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280" y="5265357"/>
            <a:ext cx="2702993" cy="2434426"/>
          </a:xfrm>
          <a:prstGeom prst="rect">
            <a:avLst/>
          </a:prstGeom>
        </p:spPr>
      </p:pic>
      <p:sp>
        <p:nvSpPr>
          <p:cNvPr id="41" name="Shape 2551"/>
          <p:cNvSpPr/>
          <p:nvPr/>
        </p:nvSpPr>
        <p:spPr>
          <a:xfrm>
            <a:off x="8262340" y="4429987"/>
            <a:ext cx="879421" cy="8266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rgbClr val="0071C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pic>
        <p:nvPicPr>
          <p:cNvPr id="42" name="Obraz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280" y="9317117"/>
            <a:ext cx="2702993" cy="2434426"/>
          </a:xfrm>
          <a:prstGeom prst="rect">
            <a:avLst/>
          </a:prstGeom>
        </p:spPr>
      </p:pic>
      <p:sp>
        <p:nvSpPr>
          <p:cNvPr id="44" name="Shape 2571"/>
          <p:cNvSpPr/>
          <p:nvPr/>
        </p:nvSpPr>
        <p:spPr>
          <a:xfrm>
            <a:off x="8152838" y="11570272"/>
            <a:ext cx="874095" cy="787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rgbClr val="0071C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cxnSp>
        <p:nvCxnSpPr>
          <p:cNvPr id="45" name="Łącznik prosty ze strzałką 44"/>
          <p:cNvCxnSpPr/>
          <p:nvPr/>
        </p:nvCxnSpPr>
        <p:spPr>
          <a:xfrm>
            <a:off x="8579467" y="7903408"/>
            <a:ext cx="0" cy="1030554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"/>
          <p:cNvSpPr txBox="1"/>
          <p:nvPr/>
        </p:nvSpPr>
        <p:spPr>
          <a:xfrm>
            <a:off x="773451" y="543071"/>
            <a:ext cx="223178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600"/>
              </a:spcAft>
            </a:pPr>
            <a:r>
              <a:rPr lang="en-US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Simple read model</a:t>
            </a:r>
          </a:p>
        </p:txBody>
      </p:sp>
    </p:spTree>
    <p:extLst>
      <p:ext uri="{BB962C8B-B14F-4D97-AF65-F5344CB8AC3E}">
        <p14:creationId xmlns:p14="http://schemas.microsoft.com/office/powerpoint/2010/main" val="3834416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ze strzałką 6"/>
          <p:cNvCxnSpPr/>
          <p:nvPr/>
        </p:nvCxnSpPr>
        <p:spPr>
          <a:xfrm>
            <a:off x="7760971" y="7911880"/>
            <a:ext cx="1717591" cy="1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34"/>
          <p:cNvSpPr/>
          <p:nvPr/>
        </p:nvSpPr>
        <p:spPr>
          <a:xfrm>
            <a:off x="1614019" y="7226906"/>
            <a:ext cx="5313388" cy="1382936"/>
          </a:xfrm>
          <a:prstGeom prst="roundRect">
            <a:avLst>
              <a:gd name="adj" fmla="val 726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5867" dirty="0">
              <a:latin typeface="Lato Light"/>
            </a:endParaRPr>
          </a:p>
        </p:txBody>
      </p:sp>
      <p:sp>
        <p:nvSpPr>
          <p:cNvPr id="18" name="Rectangle 35"/>
          <p:cNvSpPr/>
          <p:nvPr/>
        </p:nvSpPr>
        <p:spPr>
          <a:xfrm>
            <a:off x="1619344" y="7368105"/>
            <a:ext cx="5313388" cy="1087552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en-US" sz="5867" dirty="0">
                <a:solidFill>
                  <a:schemeClr val="bg1"/>
                </a:solidFill>
                <a:latin typeface="Lato Regular"/>
                <a:cs typeface="Lato Regular"/>
              </a:rPr>
              <a:t>PlaceOrder</a:t>
            </a:r>
            <a:endParaRPr lang="bg-BG" sz="5867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" y="12862034"/>
            <a:ext cx="2438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/>
              <a:t>http://udidahan.com/2009/06/14/domain-events-salvation/</a:t>
            </a:r>
            <a:endParaRPr lang="en-US" sz="3200" dirty="0"/>
          </a:p>
        </p:txBody>
      </p:sp>
      <p:sp>
        <p:nvSpPr>
          <p:cNvPr id="23" name="Rounded Rectangle 34"/>
          <p:cNvSpPr/>
          <p:nvPr/>
        </p:nvSpPr>
        <p:spPr>
          <a:xfrm>
            <a:off x="10422811" y="7226905"/>
            <a:ext cx="4475596" cy="1365219"/>
          </a:xfrm>
          <a:prstGeom prst="roundRect">
            <a:avLst>
              <a:gd name="adj" fmla="val 726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5867" dirty="0">
              <a:latin typeface="Lato Light"/>
            </a:endParaRPr>
          </a:p>
        </p:txBody>
      </p:sp>
      <p:sp>
        <p:nvSpPr>
          <p:cNvPr id="24" name="Rectangle 35"/>
          <p:cNvSpPr/>
          <p:nvPr/>
        </p:nvSpPr>
        <p:spPr>
          <a:xfrm>
            <a:off x="10422810" y="7374598"/>
            <a:ext cx="4475596" cy="1087552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en-US" sz="5867" dirty="0">
                <a:solidFill>
                  <a:schemeClr val="bg1"/>
                </a:solidFill>
                <a:latin typeface="Lato Regular"/>
                <a:cs typeface="Lato Regular"/>
              </a:rPr>
              <a:t>OrderPlaced</a:t>
            </a:r>
            <a:endParaRPr lang="bg-BG" sz="5867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30" name="Rounded Rectangle 34"/>
          <p:cNvSpPr/>
          <p:nvPr/>
        </p:nvSpPr>
        <p:spPr>
          <a:xfrm>
            <a:off x="18401099" y="7226906"/>
            <a:ext cx="3907107" cy="1365218"/>
          </a:xfrm>
          <a:prstGeom prst="roundRect">
            <a:avLst>
              <a:gd name="adj" fmla="val 726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5867" dirty="0">
              <a:solidFill>
                <a:srgbClr val="FF0000"/>
              </a:solidFill>
              <a:latin typeface="Lato Light"/>
            </a:endParaRPr>
          </a:p>
        </p:txBody>
      </p:sp>
      <p:sp>
        <p:nvSpPr>
          <p:cNvPr id="32" name="Rectangle 35"/>
          <p:cNvSpPr/>
          <p:nvPr/>
        </p:nvSpPr>
        <p:spPr>
          <a:xfrm>
            <a:off x="18401099" y="7365738"/>
            <a:ext cx="3919722" cy="1087552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en-US" sz="5867" dirty="0">
                <a:solidFill>
                  <a:schemeClr val="bg1"/>
                </a:solidFill>
                <a:latin typeface="Lato Regular"/>
                <a:cs typeface="Lato Regular"/>
              </a:rPr>
              <a:t>SendEmail</a:t>
            </a:r>
            <a:endParaRPr lang="bg-BG" sz="5867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cxnSp>
        <p:nvCxnSpPr>
          <p:cNvPr id="33" name="Łącznik prosty ze strzałką 32"/>
          <p:cNvCxnSpPr/>
          <p:nvPr/>
        </p:nvCxnSpPr>
        <p:spPr>
          <a:xfrm>
            <a:off x="15621603" y="8022381"/>
            <a:ext cx="1717591" cy="1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"/>
          <p:cNvSpPr txBox="1"/>
          <p:nvPr/>
        </p:nvSpPr>
        <p:spPr>
          <a:xfrm>
            <a:off x="773451" y="543071"/>
            <a:ext cx="223178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600"/>
              </a:spcAft>
            </a:pPr>
            <a:r>
              <a:rPr lang="en-US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DDD - D</a:t>
            </a:r>
            <a:r>
              <a:rPr lang="pl-PL" sz="10666" b="1" dirty="0" err="1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omain</a:t>
            </a:r>
            <a:r>
              <a:rPr lang="pl-PL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 event</a:t>
            </a:r>
            <a:r>
              <a:rPr lang="en-US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s</a:t>
            </a:r>
          </a:p>
        </p:txBody>
      </p:sp>
      <p:sp>
        <p:nvSpPr>
          <p:cNvPr id="4" name="Prostokąt 3"/>
          <p:cNvSpPr/>
          <p:nvPr/>
        </p:nvSpPr>
        <p:spPr>
          <a:xfrm>
            <a:off x="8501974" y="4004858"/>
            <a:ext cx="45719" cy="803504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16480398" y="4004858"/>
            <a:ext cx="45719" cy="803504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661520" y="3978783"/>
            <a:ext cx="3218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Lato" panose="020F0502020204030203" pitchFamily="34" charset="-18"/>
              </a:rPr>
              <a:t>Core Logic</a:t>
            </a:r>
            <a:endParaRPr lang="pl-PL" sz="4800" dirty="0">
              <a:solidFill>
                <a:schemeClr val="tx2"/>
              </a:solidFill>
              <a:latin typeface="Lato" panose="020F0502020204030203" pitchFamily="34" charset="-18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11051415" y="3949996"/>
            <a:ext cx="3218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Lato" panose="020F0502020204030203" pitchFamily="34" charset="-18"/>
              </a:rPr>
              <a:t>Event</a:t>
            </a:r>
            <a:endParaRPr lang="pl-PL" sz="4800" dirty="0">
              <a:solidFill>
                <a:schemeClr val="tx2"/>
              </a:solidFill>
              <a:latin typeface="Lato" panose="020F0502020204030203" pitchFamily="34" charset="-18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18736714" y="3928911"/>
            <a:ext cx="3218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Lato" panose="020F0502020204030203" pitchFamily="34" charset="-18"/>
              </a:rPr>
              <a:t>Side Effect</a:t>
            </a:r>
            <a:endParaRPr lang="pl-PL" sz="4800" dirty="0">
              <a:solidFill>
                <a:schemeClr val="tx2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98074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ze strzałką 6"/>
          <p:cNvCxnSpPr/>
          <p:nvPr/>
        </p:nvCxnSpPr>
        <p:spPr>
          <a:xfrm>
            <a:off x="9526713" y="6797021"/>
            <a:ext cx="1717591" cy="1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34"/>
          <p:cNvSpPr/>
          <p:nvPr/>
        </p:nvSpPr>
        <p:spPr>
          <a:xfrm>
            <a:off x="2370769" y="5801872"/>
            <a:ext cx="5313388" cy="1990299"/>
          </a:xfrm>
          <a:prstGeom prst="roundRect">
            <a:avLst>
              <a:gd name="adj" fmla="val 726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5867" dirty="0">
              <a:latin typeface="Lato Light"/>
            </a:endParaRPr>
          </a:p>
        </p:txBody>
      </p:sp>
      <p:sp>
        <p:nvSpPr>
          <p:cNvPr id="18" name="Rectangle 35"/>
          <p:cNvSpPr/>
          <p:nvPr/>
        </p:nvSpPr>
        <p:spPr>
          <a:xfrm>
            <a:off x="2376094" y="5801871"/>
            <a:ext cx="5313388" cy="1990427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5867" dirty="0" err="1">
                <a:solidFill>
                  <a:schemeClr val="bg1"/>
                </a:solidFill>
                <a:latin typeface="Lato Regular"/>
                <a:cs typeface="Lato Regular"/>
              </a:rPr>
              <a:t>Command</a:t>
            </a:r>
            <a:endParaRPr lang="en-US" sz="5867" dirty="0">
              <a:solidFill>
                <a:schemeClr val="bg1"/>
              </a:solidFill>
              <a:latin typeface="Lato Regular"/>
              <a:cs typeface="Lato Regular"/>
            </a:endParaRPr>
          </a:p>
          <a:p>
            <a:pPr algn="ctr"/>
            <a:r>
              <a:rPr lang="pl-PL" sz="5867" dirty="0">
                <a:solidFill>
                  <a:schemeClr val="bg1"/>
                </a:solidFill>
                <a:latin typeface="Lato Regular"/>
                <a:cs typeface="Lato Regular"/>
              </a:rPr>
              <a:t>Handler</a:t>
            </a:r>
            <a:endParaRPr lang="bg-BG" sz="5867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" y="12436638"/>
            <a:ext cx="2438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/>
              <a:t>https://docs.microsoft.com/en-us/dotnet/standard/microservices-architecture/microservice-ddd-cqrs-patterns/domain-events-design-implementation</a:t>
            </a:r>
            <a:endParaRPr lang="en-US" sz="3200" dirty="0"/>
          </a:p>
        </p:txBody>
      </p:sp>
      <p:sp>
        <p:nvSpPr>
          <p:cNvPr id="19" name="Rounded Rectangle 34"/>
          <p:cNvSpPr/>
          <p:nvPr/>
        </p:nvSpPr>
        <p:spPr>
          <a:xfrm rot="5400000">
            <a:off x="6197751" y="6273862"/>
            <a:ext cx="3893653" cy="1208261"/>
          </a:xfrm>
          <a:prstGeom prst="roundRect">
            <a:avLst>
              <a:gd name="adj" fmla="val 7260"/>
            </a:avLst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5867" dirty="0">
              <a:latin typeface="Lato Light"/>
            </a:endParaRPr>
          </a:p>
        </p:txBody>
      </p:sp>
      <p:sp>
        <p:nvSpPr>
          <p:cNvPr id="20" name="Rectangle 35"/>
          <p:cNvSpPr/>
          <p:nvPr/>
        </p:nvSpPr>
        <p:spPr>
          <a:xfrm rot="5400000">
            <a:off x="6324175" y="6377315"/>
            <a:ext cx="3807451" cy="1087552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5867" dirty="0">
                <a:solidFill>
                  <a:schemeClr val="bg1"/>
                </a:solidFill>
                <a:latin typeface="Lato Regular"/>
                <a:cs typeface="Lato Regular"/>
              </a:rPr>
              <a:t>Mediator</a:t>
            </a:r>
            <a:endParaRPr lang="bg-BG" sz="5867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3" name="Rounded Rectangle 34"/>
          <p:cNvSpPr/>
          <p:nvPr/>
        </p:nvSpPr>
        <p:spPr>
          <a:xfrm>
            <a:off x="11999371" y="6228419"/>
            <a:ext cx="3431244" cy="1137204"/>
          </a:xfrm>
          <a:prstGeom prst="roundRect">
            <a:avLst>
              <a:gd name="adj" fmla="val 726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5867" dirty="0">
              <a:latin typeface="Lato Light"/>
            </a:endParaRPr>
          </a:p>
        </p:txBody>
      </p:sp>
      <p:sp>
        <p:nvSpPr>
          <p:cNvPr id="24" name="Rectangle 35"/>
          <p:cNvSpPr/>
          <p:nvPr/>
        </p:nvSpPr>
        <p:spPr>
          <a:xfrm>
            <a:off x="11999370" y="6228419"/>
            <a:ext cx="3431244" cy="1087552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en-US" sz="5867" dirty="0">
                <a:solidFill>
                  <a:schemeClr val="bg1"/>
                </a:solidFill>
                <a:latin typeface="Lato Regular"/>
                <a:cs typeface="Lato Regular"/>
              </a:rPr>
              <a:t>Event</a:t>
            </a:r>
            <a:endParaRPr lang="bg-BG" sz="5867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30" name="Rounded Rectangle 34"/>
          <p:cNvSpPr/>
          <p:nvPr/>
        </p:nvSpPr>
        <p:spPr>
          <a:xfrm>
            <a:off x="18520259" y="5354856"/>
            <a:ext cx="3317484" cy="3132469"/>
          </a:xfrm>
          <a:prstGeom prst="roundRect">
            <a:avLst>
              <a:gd name="adj" fmla="val 726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5867" dirty="0">
              <a:solidFill>
                <a:srgbClr val="FF0000"/>
              </a:solidFill>
              <a:latin typeface="Lato Light"/>
            </a:endParaRPr>
          </a:p>
        </p:txBody>
      </p:sp>
      <p:sp>
        <p:nvSpPr>
          <p:cNvPr id="32" name="Rectangle 35"/>
          <p:cNvSpPr/>
          <p:nvPr/>
        </p:nvSpPr>
        <p:spPr>
          <a:xfrm>
            <a:off x="18507643" y="5925941"/>
            <a:ext cx="3317485" cy="1990427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en-US" sz="5867" dirty="0">
                <a:solidFill>
                  <a:schemeClr val="bg1"/>
                </a:solidFill>
                <a:latin typeface="Lato Regular"/>
                <a:cs typeface="Lato Regular"/>
              </a:rPr>
              <a:t>Event</a:t>
            </a:r>
            <a:endParaRPr lang="pl-PL" sz="5867" dirty="0">
              <a:solidFill>
                <a:schemeClr val="bg1"/>
              </a:solidFill>
              <a:latin typeface="Lato Regular"/>
              <a:cs typeface="Lato Regular"/>
            </a:endParaRPr>
          </a:p>
          <a:p>
            <a:pPr algn="ctr"/>
            <a:r>
              <a:rPr lang="pl-PL" sz="5867" dirty="0">
                <a:solidFill>
                  <a:schemeClr val="bg1"/>
                </a:solidFill>
                <a:latin typeface="Lato Regular"/>
                <a:cs typeface="Lato Regular"/>
              </a:rPr>
              <a:t>Handler</a:t>
            </a:r>
            <a:endParaRPr lang="bg-BG" sz="5867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cxnSp>
        <p:nvCxnSpPr>
          <p:cNvPr id="33" name="Łącznik prosty ze strzałką 32"/>
          <p:cNvCxnSpPr/>
          <p:nvPr/>
        </p:nvCxnSpPr>
        <p:spPr>
          <a:xfrm>
            <a:off x="16110334" y="6834520"/>
            <a:ext cx="1717591" cy="1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"/>
          <p:cNvSpPr txBox="1"/>
          <p:nvPr/>
        </p:nvSpPr>
        <p:spPr>
          <a:xfrm>
            <a:off x="773451" y="543071"/>
            <a:ext cx="223178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600"/>
              </a:spcAft>
            </a:pPr>
            <a:r>
              <a:rPr lang="en-US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D</a:t>
            </a:r>
            <a:r>
              <a:rPr lang="pl-PL" sz="10666" b="1" dirty="0" err="1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omain</a:t>
            </a:r>
            <a:r>
              <a:rPr lang="pl-PL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 </a:t>
            </a:r>
            <a:r>
              <a:rPr lang="pl-PL" sz="10666" b="1" dirty="0" err="1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events</a:t>
            </a:r>
            <a:r>
              <a:rPr lang="en-US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 in CQRS</a:t>
            </a:r>
          </a:p>
        </p:txBody>
      </p:sp>
    </p:spTree>
    <p:extLst>
      <p:ext uri="{BB962C8B-B14F-4D97-AF65-F5344CB8AC3E}">
        <p14:creationId xmlns:p14="http://schemas.microsoft.com/office/powerpoint/2010/main" val="689617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obrazu 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" t="8347" r="156" b="11893"/>
          <a:stretch/>
        </p:blipFill>
        <p:spPr>
          <a:xfrm>
            <a:off x="-57150" y="0"/>
            <a:ext cx="24441150" cy="10987274"/>
          </a:xfrm>
          <a:noFill/>
        </p:spPr>
      </p:pic>
      <p:sp>
        <p:nvSpPr>
          <p:cNvPr id="4" name="Prostokąt 3"/>
          <p:cNvSpPr/>
          <p:nvPr/>
        </p:nvSpPr>
        <p:spPr>
          <a:xfrm>
            <a:off x="-2" y="10439400"/>
            <a:ext cx="24384000" cy="3276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800"/>
          </a:p>
        </p:txBody>
      </p:sp>
      <p:sp>
        <p:nvSpPr>
          <p:cNvPr id="10" name="TextBox 9"/>
          <p:cNvSpPr txBox="1"/>
          <p:nvPr/>
        </p:nvSpPr>
        <p:spPr>
          <a:xfrm>
            <a:off x="2997814" y="10987274"/>
            <a:ext cx="1838836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3600" b="1" spc="1000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BUILDING BLOCKS</a:t>
            </a:r>
            <a:endParaRPr lang="en-US" sz="13600" b="1" spc="1000" dirty="0">
              <a:solidFill>
                <a:schemeClr val="bg1"/>
              </a:solidFill>
              <a:latin typeface="Lato Black"/>
              <a:ea typeface="Lato Black" charset="0"/>
              <a:cs typeface="La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76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ze strzałką 6"/>
          <p:cNvCxnSpPr/>
          <p:nvPr/>
        </p:nvCxnSpPr>
        <p:spPr>
          <a:xfrm>
            <a:off x="10053437" y="6124555"/>
            <a:ext cx="3804900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34"/>
          <p:cNvSpPr/>
          <p:nvPr/>
        </p:nvSpPr>
        <p:spPr>
          <a:xfrm>
            <a:off x="2120205" y="5067155"/>
            <a:ext cx="5826164" cy="1738727"/>
          </a:xfrm>
          <a:prstGeom prst="roundRect">
            <a:avLst>
              <a:gd name="adj" fmla="val 726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18" name="Rectangle 35"/>
          <p:cNvSpPr/>
          <p:nvPr/>
        </p:nvSpPr>
        <p:spPr>
          <a:xfrm>
            <a:off x="2120203" y="5067155"/>
            <a:ext cx="5826164" cy="1662004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AddProduct</a:t>
            </a:r>
            <a:endParaRPr lang="pl-PL" sz="4800" dirty="0">
              <a:solidFill>
                <a:schemeClr val="bg1"/>
              </a:solidFill>
              <a:latin typeface="Lato Regular"/>
              <a:cs typeface="Lato Regular"/>
            </a:endParaRPr>
          </a:p>
          <a:p>
            <a:pPr algn="ctr"/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CommandHandler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7" name="Rounded Rectangle 34"/>
          <p:cNvSpPr/>
          <p:nvPr/>
        </p:nvSpPr>
        <p:spPr>
          <a:xfrm>
            <a:off x="1770240" y="9105869"/>
            <a:ext cx="6176128" cy="1662003"/>
          </a:xfrm>
          <a:prstGeom prst="roundRect">
            <a:avLst>
              <a:gd name="adj" fmla="val 726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28" name="Rectangle 35"/>
          <p:cNvSpPr/>
          <p:nvPr/>
        </p:nvSpPr>
        <p:spPr>
          <a:xfrm>
            <a:off x="1770240" y="9105868"/>
            <a:ext cx="6176129" cy="1662004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ChangeProductField</a:t>
            </a:r>
            <a:endParaRPr lang="pl-PL" sz="4800" dirty="0">
              <a:solidFill>
                <a:schemeClr val="bg1"/>
              </a:solidFill>
              <a:latin typeface="Lato Regular"/>
              <a:cs typeface="Lato Regular"/>
            </a:endParaRPr>
          </a:p>
          <a:p>
            <a:pPr algn="ctr"/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CommandHandler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9" name="Rounded Rectangle 34"/>
          <p:cNvSpPr/>
          <p:nvPr/>
        </p:nvSpPr>
        <p:spPr>
          <a:xfrm rot="5400000">
            <a:off x="6644483" y="5547280"/>
            <a:ext cx="3363731" cy="1076065"/>
          </a:xfrm>
          <a:prstGeom prst="roundRect">
            <a:avLst>
              <a:gd name="adj" fmla="val 7260"/>
            </a:avLst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20" name="Rectangle 35"/>
          <p:cNvSpPr/>
          <p:nvPr/>
        </p:nvSpPr>
        <p:spPr>
          <a:xfrm rot="5400000">
            <a:off x="6972812" y="5687394"/>
            <a:ext cx="2892481" cy="923340"/>
          </a:xfrm>
          <a:prstGeom prst="rect">
            <a:avLst/>
          </a:prstGeom>
          <a:noFill/>
        </p:spPr>
        <p:txBody>
          <a:bodyPr wrap="none" lIns="182891" tIns="91445" rIns="182891" bIns="91445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Lato Regular"/>
                <a:cs typeface="Lato Regular"/>
              </a:rPr>
              <a:t>Mediator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1" name="Rounded Rectangle 34"/>
          <p:cNvSpPr/>
          <p:nvPr/>
        </p:nvSpPr>
        <p:spPr>
          <a:xfrm rot="5400000">
            <a:off x="6641560" y="9316989"/>
            <a:ext cx="3363731" cy="1076065"/>
          </a:xfrm>
          <a:prstGeom prst="roundRect">
            <a:avLst>
              <a:gd name="adj" fmla="val 7260"/>
            </a:avLst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22" name="Rectangle 35"/>
          <p:cNvSpPr/>
          <p:nvPr/>
        </p:nvSpPr>
        <p:spPr>
          <a:xfrm rot="5400000">
            <a:off x="6969889" y="9457103"/>
            <a:ext cx="2892481" cy="923340"/>
          </a:xfrm>
          <a:prstGeom prst="rect">
            <a:avLst/>
          </a:prstGeom>
          <a:noFill/>
        </p:spPr>
        <p:txBody>
          <a:bodyPr wrap="none" lIns="182891" tIns="91445" rIns="182891" bIns="91445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Lato Regular"/>
                <a:cs typeface="Lato Regular"/>
              </a:rPr>
              <a:t>Mediator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3" name="Rounded Rectangle 34"/>
          <p:cNvSpPr/>
          <p:nvPr/>
        </p:nvSpPr>
        <p:spPr>
          <a:xfrm>
            <a:off x="15062020" y="5718362"/>
            <a:ext cx="6640605" cy="1012783"/>
          </a:xfrm>
          <a:prstGeom prst="roundRect">
            <a:avLst>
              <a:gd name="adj" fmla="val 726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24" name="Rectangle 35"/>
          <p:cNvSpPr/>
          <p:nvPr/>
        </p:nvSpPr>
        <p:spPr>
          <a:xfrm>
            <a:off x="15062019" y="5718362"/>
            <a:ext cx="6640605" cy="923340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ProductAdded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5" name="Rounded Rectangle 34"/>
          <p:cNvSpPr/>
          <p:nvPr/>
        </p:nvSpPr>
        <p:spPr>
          <a:xfrm>
            <a:off x="15062019" y="9488069"/>
            <a:ext cx="6640605" cy="1012783"/>
          </a:xfrm>
          <a:prstGeom prst="roundRect">
            <a:avLst>
              <a:gd name="adj" fmla="val 726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26" name="Rectangle 35"/>
          <p:cNvSpPr/>
          <p:nvPr/>
        </p:nvSpPr>
        <p:spPr>
          <a:xfrm>
            <a:off x="15062018" y="9488069"/>
            <a:ext cx="6640605" cy="923340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ProductFieldChanged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>
            <a:off x="10256637" y="9985355"/>
            <a:ext cx="3601700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"/>
          <p:cNvSpPr txBox="1"/>
          <p:nvPr/>
        </p:nvSpPr>
        <p:spPr>
          <a:xfrm>
            <a:off x="773451" y="543071"/>
            <a:ext cx="223178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600"/>
              </a:spcAft>
            </a:pPr>
            <a:r>
              <a:rPr lang="pl-PL" sz="10666" b="1" dirty="0" err="1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Publish</a:t>
            </a:r>
            <a:r>
              <a:rPr lang="pl-PL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 </a:t>
            </a:r>
            <a:r>
              <a:rPr lang="pl-PL" sz="10666" b="1" dirty="0" err="1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store</a:t>
            </a:r>
            <a:r>
              <a:rPr lang="en-US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 events</a:t>
            </a:r>
          </a:p>
        </p:txBody>
      </p:sp>
    </p:spTree>
    <p:extLst>
      <p:ext uri="{BB962C8B-B14F-4D97-AF65-F5344CB8AC3E}">
        <p14:creationId xmlns:p14="http://schemas.microsoft.com/office/powerpoint/2010/main" val="5098919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ze strzałką 6"/>
          <p:cNvCxnSpPr/>
          <p:nvPr/>
        </p:nvCxnSpPr>
        <p:spPr>
          <a:xfrm>
            <a:off x="7742993" y="5337068"/>
            <a:ext cx="2217640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34"/>
          <p:cNvSpPr/>
          <p:nvPr/>
        </p:nvSpPr>
        <p:spPr>
          <a:xfrm>
            <a:off x="10828565" y="4358318"/>
            <a:ext cx="5826164" cy="5786021"/>
          </a:xfrm>
          <a:prstGeom prst="roundRect">
            <a:avLst>
              <a:gd name="adj" fmla="val 726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solidFill>
                <a:srgbClr val="FF0000"/>
              </a:solidFill>
              <a:latin typeface="Lato Light"/>
            </a:endParaRPr>
          </a:p>
        </p:txBody>
      </p:sp>
      <p:sp>
        <p:nvSpPr>
          <p:cNvPr id="18" name="Rectangle 35"/>
          <p:cNvSpPr/>
          <p:nvPr/>
        </p:nvSpPr>
        <p:spPr>
          <a:xfrm>
            <a:off x="10828563" y="6287771"/>
            <a:ext cx="5826164" cy="2400667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Lato Regular"/>
                <a:cs typeface="Lato Regular"/>
              </a:rPr>
              <a:t>Product</a:t>
            </a:r>
          </a:p>
          <a:p>
            <a:pPr algn="ctr"/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ReadModel</a:t>
            </a:r>
            <a:endParaRPr lang="pl-PL" sz="4800" dirty="0">
              <a:solidFill>
                <a:schemeClr val="bg1"/>
              </a:solidFill>
              <a:latin typeface="Lato Regular"/>
              <a:cs typeface="Lato Regular"/>
            </a:endParaRPr>
          </a:p>
          <a:p>
            <a:pPr algn="ctr"/>
            <a:r>
              <a:rPr lang="pl-PL" sz="4800" dirty="0">
                <a:solidFill>
                  <a:schemeClr val="bg1"/>
                </a:solidFill>
                <a:latin typeface="Lato Regular"/>
                <a:cs typeface="Lato Regular"/>
              </a:rPr>
              <a:t>Handler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12573248"/>
            <a:ext cx="2438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/>
              <a:t>https://docs.microsoft.com/en-us/dotnet/standard/microservices-architecture/microservice-ddd-cqrs-patterns/domain-events-design-implementation#single-transaction-across-aggregates-versus-eventual-consistency-across-aggregates</a:t>
            </a:r>
          </a:p>
        </p:txBody>
      </p:sp>
      <p:sp>
        <p:nvSpPr>
          <p:cNvPr id="23" name="Rounded Rectangle 34"/>
          <p:cNvSpPr/>
          <p:nvPr/>
        </p:nvSpPr>
        <p:spPr>
          <a:xfrm>
            <a:off x="513570" y="4823882"/>
            <a:ext cx="6640605" cy="1012783"/>
          </a:xfrm>
          <a:prstGeom prst="roundRect">
            <a:avLst>
              <a:gd name="adj" fmla="val 726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24" name="Rectangle 35"/>
          <p:cNvSpPr/>
          <p:nvPr/>
        </p:nvSpPr>
        <p:spPr>
          <a:xfrm>
            <a:off x="513568" y="4823882"/>
            <a:ext cx="6640605" cy="923340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ProductAdded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5" name="Rounded Rectangle 34"/>
          <p:cNvSpPr/>
          <p:nvPr/>
        </p:nvSpPr>
        <p:spPr>
          <a:xfrm>
            <a:off x="513568" y="8593589"/>
            <a:ext cx="6640605" cy="1012783"/>
          </a:xfrm>
          <a:prstGeom prst="roundRect">
            <a:avLst>
              <a:gd name="adj" fmla="val 726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26" name="Rectangle 35"/>
          <p:cNvSpPr/>
          <p:nvPr/>
        </p:nvSpPr>
        <p:spPr>
          <a:xfrm>
            <a:off x="513567" y="8593589"/>
            <a:ext cx="6640605" cy="923340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ProductFieldChanged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>
            <a:off x="7946193" y="9197868"/>
            <a:ext cx="2014440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Obraz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6775" y="5244269"/>
            <a:ext cx="3142624" cy="3142624"/>
          </a:xfrm>
          <a:prstGeom prst="rect">
            <a:avLst/>
          </a:prstGeom>
        </p:spPr>
      </p:pic>
      <p:cxnSp>
        <p:nvCxnSpPr>
          <p:cNvPr id="30" name="Łącznik prosty ze strzałką 29"/>
          <p:cNvCxnSpPr/>
          <p:nvPr/>
        </p:nvCxnSpPr>
        <p:spPr>
          <a:xfrm>
            <a:off x="17445598" y="6908859"/>
            <a:ext cx="1803572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5"/>
          <p:cNvSpPr/>
          <p:nvPr/>
        </p:nvSpPr>
        <p:spPr>
          <a:xfrm>
            <a:off x="18368839" y="8618214"/>
            <a:ext cx="2541423" cy="2400667"/>
          </a:xfrm>
          <a:prstGeom prst="rect">
            <a:avLst/>
          </a:prstGeom>
          <a:noFill/>
        </p:spPr>
        <p:txBody>
          <a:bodyPr wrap="none" lIns="182891" tIns="91445" rIns="182891" bIns="91445">
            <a:spAutoFit/>
          </a:bodyPr>
          <a:lstStyle/>
          <a:p>
            <a:pPr algn="ctr"/>
            <a:r>
              <a:rPr lang="pl-PL" sz="4800" dirty="0">
                <a:solidFill>
                  <a:schemeClr val="tx2"/>
                </a:solidFill>
                <a:latin typeface="Lato Regular"/>
                <a:cs typeface="Lato Regular"/>
              </a:rPr>
              <a:t>Product</a:t>
            </a:r>
            <a:endParaRPr lang="en-US" sz="4800" dirty="0">
              <a:solidFill>
                <a:schemeClr val="tx2"/>
              </a:solidFill>
              <a:latin typeface="Lato Regular"/>
              <a:cs typeface="Lato Regular"/>
            </a:endParaRPr>
          </a:p>
          <a:p>
            <a:pPr algn="ctr"/>
            <a:r>
              <a:rPr lang="pl-PL" sz="4800" dirty="0">
                <a:solidFill>
                  <a:schemeClr val="tx2"/>
                </a:solidFill>
                <a:latin typeface="Lato Regular"/>
                <a:cs typeface="Lato Regular"/>
              </a:rPr>
              <a:t>Read</a:t>
            </a:r>
            <a:endParaRPr lang="en-US" sz="4800" dirty="0">
              <a:solidFill>
                <a:schemeClr val="tx2"/>
              </a:solidFill>
              <a:latin typeface="Lato Regular"/>
              <a:cs typeface="Lato Regular"/>
            </a:endParaRPr>
          </a:p>
          <a:p>
            <a:pPr algn="ctr"/>
            <a:r>
              <a:rPr lang="pl-PL" sz="4800" dirty="0">
                <a:solidFill>
                  <a:schemeClr val="tx2"/>
                </a:solidFill>
                <a:latin typeface="Lato Regular"/>
                <a:cs typeface="Lato Regular"/>
              </a:rPr>
              <a:t>Model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857" y="8593589"/>
            <a:ext cx="2702993" cy="2702993"/>
          </a:xfrm>
          <a:prstGeom prst="rect">
            <a:avLst/>
          </a:prstGeom>
        </p:spPr>
      </p:pic>
      <p:sp>
        <p:nvSpPr>
          <p:cNvPr id="19" name="TextBox 2"/>
          <p:cNvSpPr txBox="1"/>
          <p:nvPr/>
        </p:nvSpPr>
        <p:spPr>
          <a:xfrm>
            <a:off x="773451" y="543071"/>
            <a:ext cx="223178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600"/>
              </a:spcAft>
            </a:pPr>
            <a:r>
              <a:rPr lang="en-US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Create </a:t>
            </a:r>
            <a:r>
              <a:rPr lang="pl-PL" sz="10666" b="1" dirty="0" err="1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read</a:t>
            </a:r>
            <a:r>
              <a:rPr lang="pl-PL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 model</a:t>
            </a:r>
            <a:endParaRPr lang="en-US" sz="10666" b="1" dirty="0">
              <a:solidFill>
                <a:schemeClr val="tx2"/>
              </a:solidFill>
              <a:latin typeface="Lato" panose="020F0502020204030203" pitchFamily="34" charset="-18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634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ostokąt zaokrąglony 26"/>
          <p:cNvSpPr/>
          <p:nvPr/>
        </p:nvSpPr>
        <p:spPr>
          <a:xfrm>
            <a:off x="773451" y="2844956"/>
            <a:ext cx="23267589" cy="8454452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800"/>
          </a:p>
        </p:txBody>
      </p:sp>
      <p:sp>
        <p:nvSpPr>
          <p:cNvPr id="5" name="Prostokąt 4"/>
          <p:cNvSpPr/>
          <p:nvPr/>
        </p:nvSpPr>
        <p:spPr>
          <a:xfrm>
            <a:off x="87901" y="13036638"/>
            <a:ext cx="2438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/>
              <a:t>https://github.com/jbogard/MediatR/wiki/Behaviors</a:t>
            </a:r>
            <a:endParaRPr lang="en-US" sz="3200" dirty="0"/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5496781" y="7014546"/>
            <a:ext cx="1390557" cy="1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34"/>
          <p:cNvSpPr/>
          <p:nvPr/>
        </p:nvSpPr>
        <p:spPr>
          <a:xfrm>
            <a:off x="119965" y="6270039"/>
            <a:ext cx="4301705" cy="1611341"/>
          </a:xfrm>
          <a:prstGeom prst="roundRect">
            <a:avLst>
              <a:gd name="adj" fmla="val 726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4800" dirty="0">
              <a:latin typeface="Lato Light"/>
            </a:endParaRPr>
          </a:p>
        </p:txBody>
      </p:sp>
      <p:sp>
        <p:nvSpPr>
          <p:cNvPr id="8" name="Rectangle 35"/>
          <p:cNvSpPr/>
          <p:nvPr/>
        </p:nvSpPr>
        <p:spPr>
          <a:xfrm>
            <a:off x="125291" y="6270039"/>
            <a:ext cx="4301705" cy="1662004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Command</a:t>
            </a:r>
            <a:endParaRPr lang="en-US" sz="4800" dirty="0">
              <a:solidFill>
                <a:schemeClr val="bg1"/>
              </a:solidFill>
              <a:latin typeface="Lato Regular"/>
              <a:cs typeface="Lato Regular"/>
            </a:endParaRPr>
          </a:p>
          <a:p>
            <a:pPr algn="ctr"/>
            <a:r>
              <a:rPr lang="pl-PL" sz="4800" dirty="0">
                <a:solidFill>
                  <a:schemeClr val="bg1"/>
                </a:solidFill>
                <a:latin typeface="Lato Regular"/>
                <a:cs typeface="Lato Regular"/>
              </a:rPr>
              <a:t>Handler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9" name="Rounded Rectangle 34"/>
          <p:cNvSpPr/>
          <p:nvPr/>
        </p:nvSpPr>
        <p:spPr>
          <a:xfrm rot="5400000">
            <a:off x="3201102" y="6593864"/>
            <a:ext cx="3152292" cy="978205"/>
          </a:xfrm>
          <a:prstGeom prst="roundRect">
            <a:avLst>
              <a:gd name="adj" fmla="val 7260"/>
            </a:avLst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4800" dirty="0">
              <a:latin typeface="Lato Light"/>
            </a:endParaRPr>
          </a:p>
        </p:txBody>
      </p:sp>
      <p:sp>
        <p:nvSpPr>
          <p:cNvPr id="10" name="Rectangle 35"/>
          <p:cNvSpPr/>
          <p:nvPr/>
        </p:nvSpPr>
        <p:spPr>
          <a:xfrm rot="5400000">
            <a:off x="3329590" y="6651964"/>
            <a:ext cx="3082501" cy="923340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Lato Regular"/>
                <a:cs typeface="Lato Regular"/>
              </a:rPr>
              <a:t>Mediator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1" name="Rounded Rectangle 34"/>
          <p:cNvSpPr/>
          <p:nvPr/>
        </p:nvSpPr>
        <p:spPr>
          <a:xfrm>
            <a:off x="7050857" y="6574353"/>
            <a:ext cx="2777927" cy="920677"/>
          </a:xfrm>
          <a:prstGeom prst="roundRect">
            <a:avLst>
              <a:gd name="adj" fmla="val 726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4800" dirty="0">
              <a:latin typeface="Lato Light"/>
            </a:endParaRPr>
          </a:p>
        </p:txBody>
      </p:sp>
      <p:sp>
        <p:nvSpPr>
          <p:cNvPr id="12" name="Rectangle 35"/>
          <p:cNvSpPr/>
          <p:nvPr/>
        </p:nvSpPr>
        <p:spPr>
          <a:xfrm>
            <a:off x="7050856" y="6574354"/>
            <a:ext cx="2777927" cy="923340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ato Regular"/>
                <a:cs typeface="Lato Regular"/>
              </a:rPr>
              <a:t>Event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3" name="Rounded Rectangle 34"/>
          <p:cNvSpPr/>
          <p:nvPr/>
        </p:nvSpPr>
        <p:spPr>
          <a:xfrm>
            <a:off x="13466680" y="6192004"/>
            <a:ext cx="2685827" cy="1662004"/>
          </a:xfrm>
          <a:prstGeom prst="roundRect">
            <a:avLst>
              <a:gd name="adj" fmla="val 726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4800" dirty="0">
              <a:solidFill>
                <a:srgbClr val="FF0000"/>
              </a:solidFill>
              <a:latin typeface="Lato Light"/>
            </a:endParaRPr>
          </a:p>
        </p:txBody>
      </p:sp>
      <p:sp>
        <p:nvSpPr>
          <p:cNvPr id="14" name="Rectangle 35"/>
          <p:cNvSpPr/>
          <p:nvPr/>
        </p:nvSpPr>
        <p:spPr>
          <a:xfrm>
            <a:off x="13466681" y="6192004"/>
            <a:ext cx="2685828" cy="1662004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ato Regular"/>
                <a:cs typeface="Lato Regular"/>
              </a:rPr>
              <a:t>Event</a:t>
            </a:r>
            <a:endParaRPr lang="pl-PL" sz="4800" dirty="0">
              <a:solidFill>
                <a:schemeClr val="bg1"/>
              </a:solidFill>
              <a:latin typeface="Lato Regular"/>
              <a:cs typeface="Lato Regular"/>
            </a:endParaRPr>
          </a:p>
          <a:p>
            <a:pPr algn="ctr"/>
            <a:r>
              <a:rPr lang="pl-PL" sz="4800" dirty="0">
                <a:solidFill>
                  <a:schemeClr val="bg1"/>
                </a:solidFill>
                <a:latin typeface="Lato Regular"/>
                <a:cs typeface="Lato Regular"/>
              </a:rPr>
              <a:t>Handler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cxnSp>
        <p:nvCxnSpPr>
          <p:cNvPr id="15" name="Łącznik prosty ze strzałką 14"/>
          <p:cNvCxnSpPr/>
          <p:nvPr/>
        </p:nvCxnSpPr>
        <p:spPr>
          <a:xfrm flipV="1">
            <a:off x="10152943" y="5000434"/>
            <a:ext cx="2889643" cy="1801483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34"/>
          <p:cNvSpPr/>
          <p:nvPr/>
        </p:nvSpPr>
        <p:spPr>
          <a:xfrm>
            <a:off x="13466680" y="4169432"/>
            <a:ext cx="2685827" cy="1662004"/>
          </a:xfrm>
          <a:prstGeom prst="roundRect">
            <a:avLst>
              <a:gd name="adj" fmla="val 726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4800" dirty="0">
              <a:solidFill>
                <a:srgbClr val="FF0000"/>
              </a:solidFill>
              <a:latin typeface="Lato Light"/>
            </a:endParaRPr>
          </a:p>
        </p:txBody>
      </p:sp>
      <p:sp>
        <p:nvSpPr>
          <p:cNvPr id="19" name="Rectangle 35"/>
          <p:cNvSpPr/>
          <p:nvPr/>
        </p:nvSpPr>
        <p:spPr>
          <a:xfrm>
            <a:off x="13466681" y="4169432"/>
            <a:ext cx="2685828" cy="1662004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ato Regular"/>
                <a:cs typeface="Lato Regular"/>
              </a:rPr>
              <a:t>Event</a:t>
            </a:r>
            <a:endParaRPr lang="pl-PL" sz="4800" dirty="0">
              <a:solidFill>
                <a:schemeClr val="bg1"/>
              </a:solidFill>
              <a:latin typeface="Lato Regular"/>
              <a:cs typeface="Lato Regular"/>
            </a:endParaRPr>
          </a:p>
          <a:p>
            <a:pPr algn="ctr"/>
            <a:r>
              <a:rPr lang="pl-PL" sz="4800" dirty="0">
                <a:solidFill>
                  <a:schemeClr val="bg1"/>
                </a:solidFill>
                <a:latin typeface="Lato Regular"/>
                <a:cs typeface="Lato Regular"/>
              </a:rPr>
              <a:t>Handler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0" name="Rounded Rectangle 34"/>
          <p:cNvSpPr/>
          <p:nvPr/>
        </p:nvSpPr>
        <p:spPr>
          <a:xfrm>
            <a:off x="13466679" y="8215588"/>
            <a:ext cx="2685827" cy="1662004"/>
          </a:xfrm>
          <a:prstGeom prst="roundRect">
            <a:avLst>
              <a:gd name="adj" fmla="val 726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4800" dirty="0">
              <a:solidFill>
                <a:srgbClr val="FF0000"/>
              </a:solidFill>
              <a:latin typeface="Lato Light"/>
            </a:endParaRPr>
          </a:p>
        </p:txBody>
      </p:sp>
      <p:sp>
        <p:nvSpPr>
          <p:cNvPr id="21" name="Rectangle 35"/>
          <p:cNvSpPr/>
          <p:nvPr/>
        </p:nvSpPr>
        <p:spPr>
          <a:xfrm>
            <a:off x="13466680" y="8215588"/>
            <a:ext cx="2685828" cy="1662004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ato Regular"/>
                <a:cs typeface="Lato Regular"/>
              </a:rPr>
              <a:t>Event</a:t>
            </a:r>
            <a:endParaRPr lang="pl-PL" sz="4800" dirty="0">
              <a:solidFill>
                <a:schemeClr val="bg1"/>
              </a:solidFill>
              <a:latin typeface="Lato Regular"/>
              <a:cs typeface="Lato Regular"/>
            </a:endParaRPr>
          </a:p>
          <a:p>
            <a:pPr algn="ctr"/>
            <a:r>
              <a:rPr lang="pl-PL" sz="4800" dirty="0">
                <a:solidFill>
                  <a:schemeClr val="bg1"/>
                </a:solidFill>
                <a:latin typeface="Lato Regular"/>
                <a:cs typeface="Lato Regular"/>
              </a:rPr>
              <a:t>Handler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cxnSp>
        <p:nvCxnSpPr>
          <p:cNvPr id="22" name="Łącznik prosty ze strzałką 21"/>
          <p:cNvCxnSpPr/>
          <p:nvPr/>
        </p:nvCxnSpPr>
        <p:spPr>
          <a:xfrm>
            <a:off x="10254543" y="7023005"/>
            <a:ext cx="2686443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>
            <a:off x="10152943" y="7338562"/>
            <a:ext cx="2788043" cy="1708027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4"/>
          <p:cNvSpPr/>
          <p:nvPr/>
        </p:nvSpPr>
        <p:spPr>
          <a:xfrm>
            <a:off x="9436344" y="10861153"/>
            <a:ext cx="4591268" cy="1683541"/>
          </a:xfrm>
          <a:prstGeom prst="roundRect">
            <a:avLst>
              <a:gd name="adj" fmla="val 7260"/>
            </a:avLst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4800" dirty="0">
              <a:latin typeface="Lato Light"/>
            </a:endParaRPr>
          </a:p>
        </p:txBody>
      </p:sp>
      <p:sp>
        <p:nvSpPr>
          <p:cNvPr id="32" name="Rectangle 35"/>
          <p:cNvSpPr/>
          <p:nvPr/>
        </p:nvSpPr>
        <p:spPr>
          <a:xfrm>
            <a:off x="9564830" y="10919254"/>
            <a:ext cx="4462780" cy="1662004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ato Regular"/>
                <a:cs typeface="Lato Regular"/>
              </a:rPr>
              <a:t>Transaction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Lato Regular"/>
                <a:cs typeface="Lato Regular"/>
              </a:rPr>
              <a:t>Behavior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cxnSp>
        <p:nvCxnSpPr>
          <p:cNvPr id="34" name="Łącznik prosty ze strzałką 33"/>
          <p:cNvCxnSpPr/>
          <p:nvPr/>
        </p:nvCxnSpPr>
        <p:spPr>
          <a:xfrm>
            <a:off x="16538357" y="5093712"/>
            <a:ext cx="1443809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Obraz 3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100" y="3811401"/>
            <a:ext cx="2702993" cy="2702993"/>
          </a:xfrm>
          <a:prstGeom prst="rect">
            <a:avLst/>
          </a:prstGeom>
        </p:spPr>
      </p:pic>
      <p:cxnSp>
        <p:nvCxnSpPr>
          <p:cNvPr id="38" name="Łącznik prosty ze strzałką 37"/>
          <p:cNvCxnSpPr/>
          <p:nvPr/>
        </p:nvCxnSpPr>
        <p:spPr>
          <a:xfrm>
            <a:off x="16538357" y="7162704"/>
            <a:ext cx="1443809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Obraz 3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552" y="5791686"/>
            <a:ext cx="2702993" cy="2702993"/>
          </a:xfrm>
          <a:prstGeom prst="rect">
            <a:avLst/>
          </a:prstGeom>
        </p:spPr>
      </p:pic>
      <p:cxnSp>
        <p:nvCxnSpPr>
          <p:cNvPr id="40" name="Łącznik prosty ze strzałką 39"/>
          <p:cNvCxnSpPr/>
          <p:nvPr/>
        </p:nvCxnSpPr>
        <p:spPr>
          <a:xfrm>
            <a:off x="16538357" y="9103732"/>
            <a:ext cx="1443809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Obraz 4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100" y="7821421"/>
            <a:ext cx="2702993" cy="2702993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002" y="5330578"/>
            <a:ext cx="3142624" cy="3142624"/>
          </a:xfrm>
          <a:prstGeom prst="rect">
            <a:avLst/>
          </a:prstGeom>
        </p:spPr>
      </p:pic>
      <p:sp>
        <p:nvSpPr>
          <p:cNvPr id="30" name="TextBox 2"/>
          <p:cNvSpPr txBox="1"/>
          <p:nvPr/>
        </p:nvSpPr>
        <p:spPr>
          <a:xfrm>
            <a:off x="773451" y="543071"/>
            <a:ext cx="223178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600"/>
              </a:spcAft>
            </a:pPr>
            <a:r>
              <a:rPr lang="en-US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Transaction per command</a:t>
            </a:r>
          </a:p>
        </p:txBody>
      </p:sp>
    </p:spTree>
    <p:extLst>
      <p:ext uri="{BB962C8B-B14F-4D97-AF65-F5344CB8AC3E}">
        <p14:creationId xmlns:p14="http://schemas.microsoft.com/office/powerpoint/2010/main" val="13010899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31893" y="4951351"/>
            <a:ext cx="11241655" cy="4653604"/>
          </a:xfrm>
          <a:prstGeom prst="rect">
            <a:avLst/>
          </a:prstGeom>
          <a:noFill/>
        </p:spPr>
        <p:txBody>
          <a:bodyPr wrap="square" lIns="219476" tIns="109739" rIns="219476" bIns="109739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Lato" panose="020F0502020204030203" pitchFamily="34" charset="-18"/>
              </a:rPr>
              <a:t>Ease of creating read model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2"/>
              </a:solidFill>
              <a:latin typeface="Lato" panose="020F0502020204030203" pitchFamily="34" charset="-18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Lato" panose="020F0502020204030203" pitchFamily="34" charset="-18"/>
              </a:rPr>
              <a:t>Domain events straightly connected to command handlers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2"/>
              </a:solidFill>
              <a:latin typeface="Lato" panose="020F0502020204030203" pitchFamily="34" charset="-18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Lato" panose="020F0502020204030203" pitchFamily="34" charset="-18"/>
              </a:rPr>
              <a:t>No data loss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2138417" y="2097073"/>
            <a:ext cx="11135132" cy="1774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1" b="1" dirty="0" err="1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Profits</a:t>
            </a:r>
            <a:r>
              <a:rPr lang="pl-PL" sz="7201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 </a:t>
            </a:r>
            <a:r>
              <a:rPr lang="en-US" sz="7201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of using CQRS</a:t>
            </a:r>
          </a:p>
          <a:p>
            <a:r>
              <a:rPr lang="en-US" sz="3733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Simple read model</a:t>
            </a:r>
          </a:p>
        </p:txBody>
      </p:sp>
      <p:sp>
        <p:nvSpPr>
          <p:cNvPr id="8" name="Rectangle 66"/>
          <p:cNvSpPr/>
          <p:nvPr/>
        </p:nvSpPr>
        <p:spPr>
          <a:xfrm rot="16200000">
            <a:off x="1209440" y="2954238"/>
            <a:ext cx="1553443" cy="9146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3" tIns="45684" rIns="91363" bIns="45684" rtlCol="0" anchor="ctr"/>
          <a:lstStyle/>
          <a:p>
            <a:pPr algn="ctr"/>
            <a:endParaRPr lang="en-US" sz="3601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" name="Symbol zastępczy obrazu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26" name="Picture 2" descr="U.s Dollar Bills Pin Down on the 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6" r="-12583"/>
          <a:stretch/>
        </p:blipFill>
        <p:spPr bwMode="auto">
          <a:xfrm>
            <a:off x="13774366" y="-1561"/>
            <a:ext cx="14972994" cy="137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6313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dia.makeameme.org/created/The-slow-serv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88" y="817123"/>
            <a:ext cx="13275983" cy="854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imgflip.com/27tjy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5106" y="4231530"/>
            <a:ext cx="6490689" cy="877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6817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05832" y="4144611"/>
            <a:ext cx="15695322" cy="6372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3604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4</a:t>
            </a:r>
            <a:br>
              <a:rPr lang="pl-PL" sz="13604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pl-PL" sz="13604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ASYNCHRONOUS </a:t>
            </a:r>
            <a:br>
              <a:rPr lang="pl-PL" sz="13604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pl-PL" sz="13604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READ MODEL</a:t>
            </a:r>
            <a:endParaRPr lang="en-US" sz="13604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0530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692943"/>
            <a:ext cx="3716992" cy="3716992"/>
          </a:xfrm>
          <a:prstGeom prst="rect">
            <a:avLst/>
          </a:prstGeom>
        </p:spPr>
      </p:pic>
      <p:sp>
        <p:nvSpPr>
          <p:cNvPr id="9" name="Prostokąt zaokrąglony 8"/>
          <p:cNvSpPr/>
          <p:nvPr/>
        </p:nvSpPr>
        <p:spPr>
          <a:xfrm>
            <a:off x="9676368" y="2983810"/>
            <a:ext cx="12454112" cy="10498073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800"/>
          </a:p>
        </p:txBody>
      </p:sp>
      <p:sp>
        <p:nvSpPr>
          <p:cNvPr id="12" name="Rounded Rectangle 34"/>
          <p:cNvSpPr/>
          <p:nvPr/>
        </p:nvSpPr>
        <p:spPr>
          <a:xfrm rot="5400000">
            <a:off x="14765514" y="7243363"/>
            <a:ext cx="8019899" cy="2138676"/>
          </a:xfrm>
          <a:prstGeom prst="roundRect">
            <a:avLst>
              <a:gd name="adj" fmla="val 72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3733" dirty="0">
                <a:latin typeface="Lato Light"/>
              </a:rPr>
              <a:t>CONTROLLERS</a:t>
            </a:r>
            <a:endParaRPr lang="bg-BG" sz="3733" dirty="0">
              <a:latin typeface="Lato Light"/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14864476" y="11085027"/>
            <a:ext cx="2231079" cy="1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15328980" y="3226665"/>
            <a:ext cx="2025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APP</a:t>
            </a:r>
            <a:endParaRPr lang="pl-PL" sz="4800" dirty="0">
              <a:solidFill>
                <a:schemeClr val="tx2"/>
              </a:solidFill>
            </a:endParaRPr>
          </a:p>
        </p:txBody>
      </p:sp>
      <p:sp>
        <p:nvSpPr>
          <p:cNvPr id="17" name="Rounded Rectangle 34"/>
          <p:cNvSpPr/>
          <p:nvPr/>
        </p:nvSpPr>
        <p:spPr>
          <a:xfrm>
            <a:off x="10889862" y="4090442"/>
            <a:ext cx="3266769" cy="643752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Command Handler</a:t>
            </a:r>
            <a:endParaRPr lang="bg-BG" sz="2667" dirty="0">
              <a:latin typeface="Lato Light"/>
            </a:endParaRPr>
          </a:p>
        </p:txBody>
      </p:sp>
      <p:sp>
        <p:nvSpPr>
          <p:cNvPr id="20" name="Rounded Rectangle 34"/>
          <p:cNvSpPr/>
          <p:nvPr/>
        </p:nvSpPr>
        <p:spPr>
          <a:xfrm>
            <a:off x="10889862" y="4913407"/>
            <a:ext cx="3266769" cy="643752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Command Handler</a:t>
            </a:r>
            <a:endParaRPr lang="bg-BG" sz="2667" dirty="0">
              <a:latin typeface="Lato Light"/>
            </a:endParaRPr>
          </a:p>
        </p:txBody>
      </p:sp>
      <p:sp>
        <p:nvSpPr>
          <p:cNvPr id="23" name="Rounded Rectangle 34"/>
          <p:cNvSpPr/>
          <p:nvPr/>
        </p:nvSpPr>
        <p:spPr>
          <a:xfrm>
            <a:off x="10889862" y="5723487"/>
            <a:ext cx="3266769" cy="643752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Query Handler</a:t>
            </a:r>
            <a:endParaRPr lang="bg-BG" sz="2667" dirty="0">
              <a:latin typeface="Lato Light"/>
            </a:endParaRPr>
          </a:p>
        </p:txBody>
      </p:sp>
      <p:sp>
        <p:nvSpPr>
          <p:cNvPr id="24" name="Rounded Rectangle 34"/>
          <p:cNvSpPr/>
          <p:nvPr/>
        </p:nvSpPr>
        <p:spPr>
          <a:xfrm>
            <a:off x="10889862" y="6533567"/>
            <a:ext cx="3266769" cy="643752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Query Handler</a:t>
            </a:r>
            <a:endParaRPr lang="bg-BG" sz="2667" dirty="0">
              <a:latin typeface="Lato Light"/>
            </a:endParaRPr>
          </a:p>
        </p:txBody>
      </p:sp>
      <p:cxnSp>
        <p:nvCxnSpPr>
          <p:cNvPr id="27" name="Łącznik prosty ze strzałką 26"/>
          <p:cNvCxnSpPr/>
          <p:nvPr/>
        </p:nvCxnSpPr>
        <p:spPr>
          <a:xfrm flipV="1">
            <a:off x="20515223" y="10950495"/>
            <a:ext cx="2533018" cy="1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 flipV="1">
            <a:off x="7113218" y="6009601"/>
            <a:ext cx="3347113" cy="1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4"/>
          <p:cNvSpPr/>
          <p:nvPr/>
        </p:nvSpPr>
        <p:spPr>
          <a:xfrm>
            <a:off x="10960917" y="10348181"/>
            <a:ext cx="3266769" cy="643752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Query Handler</a:t>
            </a:r>
            <a:endParaRPr lang="bg-BG" sz="2667" dirty="0">
              <a:latin typeface="Lato Light"/>
            </a:endParaRPr>
          </a:p>
        </p:txBody>
      </p:sp>
      <p:sp>
        <p:nvSpPr>
          <p:cNvPr id="34" name="Rounded Rectangle 34"/>
          <p:cNvSpPr/>
          <p:nvPr/>
        </p:nvSpPr>
        <p:spPr>
          <a:xfrm>
            <a:off x="10960917" y="11158261"/>
            <a:ext cx="3266769" cy="643752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2667" dirty="0">
                <a:latin typeface="Lato Light"/>
              </a:rPr>
              <a:t>Query Handler</a:t>
            </a:r>
            <a:endParaRPr lang="bg-BG" sz="2667" dirty="0">
              <a:latin typeface="Lato Light"/>
            </a:endParaRPr>
          </a:p>
        </p:txBody>
      </p:sp>
      <p:cxnSp>
        <p:nvCxnSpPr>
          <p:cNvPr id="35" name="Łącznik prosty ze strzałką 34"/>
          <p:cNvCxnSpPr/>
          <p:nvPr/>
        </p:nvCxnSpPr>
        <p:spPr>
          <a:xfrm flipV="1">
            <a:off x="7012005" y="11099339"/>
            <a:ext cx="3493203" cy="1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hape 2551"/>
          <p:cNvSpPr/>
          <p:nvPr/>
        </p:nvSpPr>
        <p:spPr>
          <a:xfrm>
            <a:off x="1244696" y="5162489"/>
            <a:ext cx="1154284" cy="12047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rgbClr val="0071C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44" name="Shape 2571"/>
          <p:cNvSpPr/>
          <p:nvPr/>
        </p:nvSpPr>
        <p:spPr>
          <a:xfrm>
            <a:off x="1095044" y="10572750"/>
            <a:ext cx="1212097" cy="121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rgbClr val="0071C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cxnSp>
        <p:nvCxnSpPr>
          <p:cNvPr id="45" name="Łącznik prosty ze strzałką 44"/>
          <p:cNvCxnSpPr/>
          <p:nvPr/>
        </p:nvCxnSpPr>
        <p:spPr>
          <a:xfrm flipH="1">
            <a:off x="4296896" y="7950837"/>
            <a:ext cx="1" cy="984622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Image result for nosql ic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979" y="9291447"/>
            <a:ext cx="3658029" cy="365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Łącznik prosty ze strzałką 36"/>
          <p:cNvCxnSpPr/>
          <p:nvPr/>
        </p:nvCxnSpPr>
        <p:spPr>
          <a:xfrm flipV="1">
            <a:off x="14864476" y="5936948"/>
            <a:ext cx="2231079" cy="1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/>
          <p:nvPr/>
        </p:nvCxnSpPr>
        <p:spPr>
          <a:xfrm flipV="1">
            <a:off x="20421203" y="5936948"/>
            <a:ext cx="2627038" cy="1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"/>
          <p:cNvSpPr txBox="1"/>
          <p:nvPr/>
        </p:nvSpPr>
        <p:spPr>
          <a:xfrm>
            <a:off x="773451" y="543071"/>
            <a:ext cx="223178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600"/>
              </a:spcAft>
            </a:pPr>
            <a:r>
              <a:rPr lang="en-US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Asynchronous read model</a:t>
            </a:r>
          </a:p>
        </p:txBody>
      </p:sp>
      <p:cxnSp>
        <p:nvCxnSpPr>
          <p:cNvPr id="39" name="Łącznik prosty ze strzałką 38"/>
          <p:cNvCxnSpPr/>
          <p:nvPr/>
        </p:nvCxnSpPr>
        <p:spPr>
          <a:xfrm rot="10800000" flipV="1">
            <a:off x="7058519" y="5258410"/>
            <a:ext cx="3347113" cy="1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 rot="10800000" flipV="1">
            <a:off x="14787884" y="5354121"/>
            <a:ext cx="2231079" cy="1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/>
          <p:nvPr/>
        </p:nvCxnSpPr>
        <p:spPr>
          <a:xfrm rot="10800000" flipV="1">
            <a:off x="20380095" y="5354120"/>
            <a:ext cx="2627038" cy="1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4900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ze strzałką 6"/>
          <p:cNvCxnSpPr/>
          <p:nvPr/>
        </p:nvCxnSpPr>
        <p:spPr>
          <a:xfrm>
            <a:off x="8238293" y="5696828"/>
            <a:ext cx="2217640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35"/>
          <p:cNvSpPr/>
          <p:nvPr/>
        </p:nvSpPr>
        <p:spPr>
          <a:xfrm>
            <a:off x="18511824" y="14335888"/>
            <a:ext cx="2904691" cy="923340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Lato Regular"/>
                <a:cs typeface="Lato Regular"/>
              </a:rPr>
              <a:t>BUS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" y="14154373"/>
            <a:ext cx="24384000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733" dirty="0"/>
              <a:t>https://docs.microsoft.com/en-us/dotnet/standard/microservices-architecture/multi-container-microservice-net-applications/integration-event-based-microservice-communications</a:t>
            </a:r>
          </a:p>
        </p:txBody>
      </p:sp>
      <p:sp>
        <p:nvSpPr>
          <p:cNvPr id="23" name="Rounded Rectangle 34"/>
          <p:cNvSpPr/>
          <p:nvPr/>
        </p:nvSpPr>
        <p:spPr>
          <a:xfrm>
            <a:off x="1008870" y="5183642"/>
            <a:ext cx="6640605" cy="1012783"/>
          </a:xfrm>
          <a:prstGeom prst="roundRect">
            <a:avLst>
              <a:gd name="adj" fmla="val 726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24" name="Rectangle 35"/>
          <p:cNvSpPr/>
          <p:nvPr/>
        </p:nvSpPr>
        <p:spPr>
          <a:xfrm>
            <a:off x="1008868" y="5183642"/>
            <a:ext cx="6640605" cy="923340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ProductAdded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5" name="Rounded Rectangle 34"/>
          <p:cNvSpPr/>
          <p:nvPr/>
        </p:nvSpPr>
        <p:spPr>
          <a:xfrm>
            <a:off x="1008868" y="8953349"/>
            <a:ext cx="6640605" cy="1012783"/>
          </a:xfrm>
          <a:prstGeom prst="roundRect">
            <a:avLst>
              <a:gd name="adj" fmla="val 726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26" name="Rectangle 35"/>
          <p:cNvSpPr/>
          <p:nvPr/>
        </p:nvSpPr>
        <p:spPr>
          <a:xfrm>
            <a:off x="1008867" y="8953349"/>
            <a:ext cx="6640605" cy="923340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ProductFieldChanged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>
            <a:off x="8441493" y="9557628"/>
            <a:ext cx="2014440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34"/>
          <p:cNvSpPr/>
          <p:nvPr/>
        </p:nvSpPr>
        <p:spPr>
          <a:xfrm>
            <a:off x="21089207" y="4406516"/>
            <a:ext cx="2036072" cy="5786021"/>
          </a:xfrm>
          <a:prstGeom prst="roundRect">
            <a:avLst>
              <a:gd name="adj" fmla="val 72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pl-PL" sz="4800" dirty="0">
                <a:latin typeface="Lato" panose="020F0502020204030203" pitchFamily="34" charset="-18"/>
              </a:rPr>
              <a:t>Event</a:t>
            </a:r>
            <a:br>
              <a:rPr lang="pl-PL" sz="4800" dirty="0">
                <a:latin typeface="Lato" panose="020F0502020204030203" pitchFamily="34" charset="-18"/>
              </a:rPr>
            </a:br>
            <a:r>
              <a:rPr lang="pl-PL" sz="4800" dirty="0">
                <a:latin typeface="Lato" panose="020F0502020204030203" pitchFamily="34" charset="-18"/>
              </a:rPr>
              <a:t>Bus</a:t>
            </a:r>
            <a:endParaRPr lang="bg-BG" sz="4800" dirty="0">
              <a:latin typeface="Lato Light"/>
            </a:endParaRPr>
          </a:p>
        </p:txBody>
      </p:sp>
      <p:sp>
        <p:nvSpPr>
          <p:cNvPr id="34" name="Freeform 51"/>
          <p:cNvSpPr>
            <a:spLocks noChangeArrowheads="1"/>
          </p:cNvSpPr>
          <p:nvPr/>
        </p:nvSpPr>
        <p:spPr bwMode="auto">
          <a:xfrm>
            <a:off x="21598791" y="5664673"/>
            <a:ext cx="1016903" cy="728600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45720" tIns="22860" rIns="45720" bIns="22860" anchor="ctr"/>
          <a:lstStyle/>
          <a:p>
            <a:pPr>
              <a:defRPr/>
            </a:pPr>
            <a:endParaRPr lang="en-US" sz="4800" dirty="0"/>
          </a:p>
        </p:txBody>
      </p:sp>
      <p:sp>
        <p:nvSpPr>
          <p:cNvPr id="36" name="Rounded Rectangle 34"/>
          <p:cNvSpPr/>
          <p:nvPr/>
        </p:nvSpPr>
        <p:spPr>
          <a:xfrm>
            <a:off x="11852951" y="4532759"/>
            <a:ext cx="5826164" cy="5786021"/>
          </a:xfrm>
          <a:prstGeom prst="roundRect">
            <a:avLst>
              <a:gd name="adj" fmla="val 726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37" name="Rectangle 35"/>
          <p:cNvSpPr/>
          <p:nvPr/>
        </p:nvSpPr>
        <p:spPr>
          <a:xfrm>
            <a:off x="11852950" y="6462213"/>
            <a:ext cx="5826164" cy="2400667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Lato Regular"/>
                <a:cs typeface="Lato Regular"/>
              </a:rPr>
              <a:t>Product</a:t>
            </a:r>
          </a:p>
          <a:p>
            <a:pPr algn="ctr"/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ReadModel</a:t>
            </a:r>
            <a:endParaRPr lang="pl-PL" sz="4800" dirty="0">
              <a:solidFill>
                <a:schemeClr val="bg1"/>
              </a:solidFill>
              <a:latin typeface="Lato Regular"/>
              <a:cs typeface="Lato Regular"/>
            </a:endParaRPr>
          </a:p>
          <a:p>
            <a:pPr algn="ctr"/>
            <a:r>
              <a:rPr lang="pl-PL" sz="4800" dirty="0">
                <a:solidFill>
                  <a:schemeClr val="bg1"/>
                </a:solidFill>
                <a:latin typeface="Lato Regular"/>
                <a:cs typeface="Lato Regular"/>
              </a:rPr>
              <a:t>Handler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cxnSp>
        <p:nvCxnSpPr>
          <p:cNvPr id="38" name="Łącznik prosty ze strzałką 37"/>
          <p:cNvCxnSpPr/>
          <p:nvPr/>
        </p:nvCxnSpPr>
        <p:spPr>
          <a:xfrm>
            <a:off x="18469985" y="7083300"/>
            <a:ext cx="1803572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"/>
          <p:cNvSpPr txBox="1"/>
          <p:nvPr/>
        </p:nvSpPr>
        <p:spPr>
          <a:xfrm>
            <a:off x="773451" y="543071"/>
            <a:ext cx="223178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600"/>
              </a:spcAft>
            </a:pPr>
            <a:r>
              <a:rPr lang="pl-PL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Event </a:t>
            </a:r>
            <a:r>
              <a:rPr lang="pl-PL" sz="10666" b="1" dirty="0" err="1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bus</a:t>
            </a:r>
            <a:endParaRPr lang="en-US" sz="10666" b="1" dirty="0">
              <a:solidFill>
                <a:schemeClr val="tx2"/>
              </a:solidFill>
              <a:latin typeface="Lato" panose="020F0502020204030203" pitchFamily="34" charset="-18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8810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ze strzałką 6"/>
          <p:cNvCxnSpPr/>
          <p:nvPr/>
        </p:nvCxnSpPr>
        <p:spPr>
          <a:xfrm>
            <a:off x="4614481" y="5800593"/>
            <a:ext cx="2217640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35"/>
          <p:cNvSpPr/>
          <p:nvPr/>
        </p:nvSpPr>
        <p:spPr>
          <a:xfrm>
            <a:off x="18511824" y="14335888"/>
            <a:ext cx="2904691" cy="923340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Lato Regular"/>
                <a:cs typeface="Lato Regular"/>
              </a:rPr>
              <a:t>BUS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>
            <a:off x="4817681" y="9661393"/>
            <a:ext cx="2014440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34"/>
          <p:cNvSpPr/>
          <p:nvPr/>
        </p:nvSpPr>
        <p:spPr>
          <a:xfrm>
            <a:off x="1546783" y="4749472"/>
            <a:ext cx="2036072" cy="5786021"/>
          </a:xfrm>
          <a:prstGeom prst="roundRect">
            <a:avLst>
              <a:gd name="adj" fmla="val 72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pl-PL" sz="4800" dirty="0">
                <a:latin typeface="Lato" panose="020F0502020204030203" pitchFamily="34" charset="-18"/>
              </a:rPr>
              <a:t>Event</a:t>
            </a:r>
            <a:br>
              <a:rPr lang="pl-PL" sz="4800" dirty="0">
                <a:latin typeface="Lato" panose="020F0502020204030203" pitchFamily="34" charset="-18"/>
              </a:rPr>
            </a:br>
            <a:r>
              <a:rPr lang="pl-PL" sz="4800" dirty="0">
                <a:latin typeface="Lato" panose="020F0502020204030203" pitchFamily="34" charset="-18"/>
              </a:rPr>
              <a:t>Bus</a:t>
            </a:r>
            <a:endParaRPr lang="bg-BG" sz="4800" dirty="0">
              <a:latin typeface="Lato Light"/>
            </a:endParaRPr>
          </a:p>
        </p:txBody>
      </p:sp>
      <p:sp>
        <p:nvSpPr>
          <p:cNvPr id="34" name="Freeform 51"/>
          <p:cNvSpPr>
            <a:spLocks noChangeArrowheads="1"/>
          </p:cNvSpPr>
          <p:nvPr/>
        </p:nvSpPr>
        <p:spPr bwMode="auto">
          <a:xfrm>
            <a:off x="2056367" y="6007629"/>
            <a:ext cx="1016903" cy="728600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45720" tIns="22860" rIns="45720" bIns="22860" anchor="ctr"/>
          <a:lstStyle/>
          <a:p>
            <a:pPr>
              <a:defRPr/>
            </a:pPr>
            <a:endParaRPr lang="en-US" sz="4800" dirty="0"/>
          </a:p>
        </p:txBody>
      </p:sp>
      <p:sp>
        <p:nvSpPr>
          <p:cNvPr id="36" name="Rounded Rectangle 34"/>
          <p:cNvSpPr/>
          <p:nvPr/>
        </p:nvSpPr>
        <p:spPr>
          <a:xfrm>
            <a:off x="8066949" y="4634487"/>
            <a:ext cx="4330923" cy="2550541"/>
          </a:xfrm>
          <a:prstGeom prst="roundRect">
            <a:avLst>
              <a:gd name="adj" fmla="val 726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37" name="Rectangle 35"/>
          <p:cNvSpPr/>
          <p:nvPr/>
        </p:nvSpPr>
        <p:spPr>
          <a:xfrm>
            <a:off x="8066948" y="4692310"/>
            <a:ext cx="4330923" cy="2400667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Lato Regular"/>
                <a:cs typeface="Lato Regular"/>
              </a:rPr>
              <a:t>Product</a:t>
            </a:r>
          </a:p>
          <a:p>
            <a:pPr algn="ctr"/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SearchModel</a:t>
            </a:r>
            <a:endParaRPr lang="pl-PL" sz="4800" dirty="0">
              <a:solidFill>
                <a:schemeClr val="bg1"/>
              </a:solidFill>
              <a:latin typeface="Lato Regular"/>
              <a:cs typeface="Lato Regular"/>
            </a:endParaRPr>
          </a:p>
          <a:p>
            <a:pPr algn="ctr"/>
            <a:r>
              <a:rPr lang="pl-PL" sz="4800" dirty="0">
                <a:solidFill>
                  <a:schemeClr val="bg1"/>
                </a:solidFill>
                <a:latin typeface="Lato Regular"/>
                <a:cs typeface="Lato Regular"/>
              </a:rPr>
              <a:t>Handler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cxnSp>
        <p:nvCxnSpPr>
          <p:cNvPr id="38" name="Łącznik prosty ze strzałką 37"/>
          <p:cNvCxnSpPr/>
          <p:nvPr/>
        </p:nvCxnSpPr>
        <p:spPr>
          <a:xfrm>
            <a:off x="13903018" y="5853365"/>
            <a:ext cx="1803572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34"/>
          <p:cNvSpPr/>
          <p:nvPr/>
        </p:nvSpPr>
        <p:spPr>
          <a:xfrm>
            <a:off x="8066951" y="8233162"/>
            <a:ext cx="4330923" cy="2550541"/>
          </a:xfrm>
          <a:prstGeom prst="roundRect">
            <a:avLst>
              <a:gd name="adj" fmla="val 726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19" name="Rectangle 35"/>
          <p:cNvSpPr/>
          <p:nvPr/>
        </p:nvSpPr>
        <p:spPr>
          <a:xfrm>
            <a:off x="8066949" y="8290985"/>
            <a:ext cx="4330923" cy="2400667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Lato Regular"/>
                <a:cs typeface="Lato Regular"/>
              </a:rPr>
              <a:t>Product</a:t>
            </a:r>
          </a:p>
          <a:p>
            <a:pPr algn="ctr"/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CacheModel</a:t>
            </a:r>
            <a:endParaRPr lang="pl-PL" sz="4800" dirty="0">
              <a:solidFill>
                <a:schemeClr val="bg1"/>
              </a:solidFill>
              <a:latin typeface="Lato Regular"/>
              <a:cs typeface="Lato Regular"/>
            </a:endParaRPr>
          </a:p>
          <a:p>
            <a:pPr algn="ctr"/>
            <a:r>
              <a:rPr lang="pl-PL" sz="4800" dirty="0">
                <a:solidFill>
                  <a:schemeClr val="bg1"/>
                </a:solidFill>
                <a:latin typeface="Lato Regular"/>
                <a:cs typeface="Lato Regular"/>
              </a:rPr>
              <a:t>Handler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cxnSp>
        <p:nvCxnSpPr>
          <p:cNvPr id="20" name="Łącznik prosty ze strzałką 19"/>
          <p:cNvCxnSpPr/>
          <p:nvPr/>
        </p:nvCxnSpPr>
        <p:spPr>
          <a:xfrm>
            <a:off x="13903018" y="9661393"/>
            <a:ext cx="1803572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168" y="5031644"/>
            <a:ext cx="7129792" cy="1689451"/>
          </a:xfrm>
          <a:prstGeom prst="rect">
            <a:avLst/>
          </a:prstGeom>
        </p:spPr>
      </p:pic>
      <p:pic>
        <p:nvPicPr>
          <p:cNvPr id="13320" name="Picture 8" descr="Image result for redi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168" y="8687175"/>
            <a:ext cx="5830731" cy="1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2"/>
          <p:cNvSpPr txBox="1"/>
          <p:nvPr/>
        </p:nvSpPr>
        <p:spPr>
          <a:xfrm>
            <a:off x="773451" y="543071"/>
            <a:ext cx="223178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600"/>
              </a:spcAft>
            </a:pPr>
            <a:r>
              <a:rPr lang="en-US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Different</a:t>
            </a:r>
            <a:r>
              <a:rPr lang="pl-PL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 </a:t>
            </a:r>
            <a:r>
              <a:rPr lang="en-US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databases</a:t>
            </a:r>
          </a:p>
        </p:txBody>
      </p:sp>
    </p:spTree>
    <p:extLst>
      <p:ext uri="{BB962C8B-B14F-4D97-AF65-F5344CB8AC3E}">
        <p14:creationId xmlns:p14="http://schemas.microsoft.com/office/powerpoint/2010/main" val="34204346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ze strzałką 6"/>
          <p:cNvCxnSpPr/>
          <p:nvPr/>
        </p:nvCxnSpPr>
        <p:spPr>
          <a:xfrm>
            <a:off x="4982540" y="8077967"/>
            <a:ext cx="1849579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35"/>
          <p:cNvSpPr/>
          <p:nvPr/>
        </p:nvSpPr>
        <p:spPr>
          <a:xfrm>
            <a:off x="18511824" y="14335888"/>
            <a:ext cx="2904691" cy="923340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Lato Regular"/>
                <a:cs typeface="Lato Regular"/>
              </a:rPr>
              <a:t>BUS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7" name="Rounded Rectangle 34"/>
          <p:cNvSpPr/>
          <p:nvPr/>
        </p:nvSpPr>
        <p:spPr>
          <a:xfrm>
            <a:off x="7343157" y="5202690"/>
            <a:ext cx="2036072" cy="5786021"/>
          </a:xfrm>
          <a:prstGeom prst="roundRect">
            <a:avLst>
              <a:gd name="adj" fmla="val 72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pl-PL" sz="4800" dirty="0">
                <a:latin typeface="Lato" panose="020F0502020204030203" pitchFamily="34" charset="-18"/>
              </a:rPr>
              <a:t>Event</a:t>
            </a:r>
            <a:br>
              <a:rPr lang="pl-PL" sz="4800" dirty="0">
                <a:latin typeface="Lato" panose="020F0502020204030203" pitchFamily="34" charset="-18"/>
              </a:rPr>
            </a:br>
            <a:r>
              <a:rPr lang="pl-PL" sz="4800" dirty="0">
                <a:latin typeface="Lato" panose="020F0502020204030203" pitchFamily="34" charset="-18"/>
              </a:rPr>
              <a:t>Bus</a:t>
            </a:r>
            <a:endParaRPr lang="bg-BG" sz="4800" dirty="0">
              <a:latin typeface="Lato Light"/>
            </a:endParaRPr>
          </a:p>
        </p:txBody>
      </p:sp>
      <p:sp>
        <p:nvSpPr>
          <p:cNvPr id="34" name="Freeform 51"/>
          <p:cNvSpPr>
            <a:spLocks noChangeArrowheads="1"/>
          </p:cNvSpPr>
          <p:nvPr/>
        </p:nvSpPr>
        <p:spPr bwMode="auto">
          <a:xfrm>
            <a:off x="7852742" y="6460847"/>
            <a:ext cx="1016903" cy="728600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45720" tIns="22860" rIns="45720" bIns="22860" anchor="ctr"/>
          <a:lstStyle/>
          <a:p>
            <a:pPr>
              <a:defRPr/>
            </a:pPr>
            <a:endParaRPr lang="en-US" sz="4800" dirty="0"/>
          </a:p>
        </p:txBody>
      </p:sp>
      <p:sp>
        <p:nvSpPr>
          <p:cNvPr id="36" name="Rounded Rectangle 34"/>
          <p:cNvSpPr/>
          <p:nvPr/>
        </p:nvSpPr>
        <p:spPr>
          <a:xfrm>
            <a:off x="372073" y="6744402"/>
            <a:ext cx="4135347" cy="2550541"/>
          </a:xfrm>
          <a:prstGeom prst="roundRect">
            <a:avLst>
              <a:gd name="adj" fmla="val 726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37" name="Rectangle 35"/>
          <p:cNvSpPr/>
          <p:nvPr/>
        </p:nvSpPr>
        <p:spPr>
          <a:xfrm>
            <a:off x="372073" y="6802225"/>
            <a:ext cx="4135348" cy="2400667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Lato Regular"/>
                <a:cs typeface="Lato Regular"/>
              </a:rPr>
              <a:t>Product</a:t>
            </a:r>
          </a:p>
          <a:p>
            <a:pPr algn="ctr"/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SearchModel</a:t>
            </a:r>
            <a:endParaRPr lang="pl-PL" sz="4800" dirty="0">
              <a:solidFill>
                <a:schemeClr val="bg1"/>
              </a:solidFill>
              <a:latin typeface="Lato Regular"/>
              <a:cs typeface="Lato Regular"/>
            </a:endParaRPr>
          </a:p>
          <a:p>
            <a:pPr algn="ctr"/>
            <a:r>
              <a:rPr lang="pl-PL" sz="4800" dirty="0">
                <a:solidFill>
                  <a:schemeClr val="bg1"/>
                </a:solidFill>
                <a:latin typeface="Lato Regular"/>
                <a:cs typeface="Lato Regular"/>
              </a:rPr>
              <a:t>Handler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cxnSp>
        <p:nvCxnSpPr>
          <p:cNvPr id="38" name="Łącznik prosty ze strzałką 37"/>
          <p:cNvCxnSpPr/>
          <p:nvPr/>
        </p:nvCxnSpPr>
        <p:spPr>
          <a:xfrm>
            <a:off x="9831350" y="8077967"/>
            <a:ext cx="1803572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18209710" y="8038095"/>
            <a:ext cx="1803572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34"/>
          <p:cNvSpPr/>
          <p:nvPr/>
        </p:nvSpPr>
        <p:spPr>
          <a:xfrm>
            <a:off x="12111403" y="7071535"/>
            <a:ext cx="4573091" cy="1956376"/>
          </a:xfrm>
          <a:prstGeom prst="roundRect">
            <a:avLst>
              <a:gd name="adj" fmla="val 72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21" name="Rectangle 35"/>
          <p:cNvSpPr/>
          <p:nvPr/>
        </p:nvSpPr>
        <p:spPr>
          <a:xfrm>
            <a:off x="12290629" y="7581408"/>
            <a:ext cx="3961683" cy="923340"/>
          </a:xfrm>
          <a:prstGeom prst="rect">
            <a:avLst/>
          </a:prstGeom>
          <a:noFill/>
        </p:spPr>
        <p:txBody>
          <a:bodyPr wrap="none" lIns="182891" tIns="91445" rIns="182891" bIns="91445">
            <a:spAutoFit/>
          </a:bodyPr>
          <a:lstStyle/>
          <a:p>
            <a:pPr algn="ctr"/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ProductsHub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2" name="Rounded Rectangle 34"/>
          <p:cNvSpPr/>
          <p:nvPr/>
        </p:nvSpPr>
        <p:spPr>
          <a:xfrm rot="5400000">
            <a:off x="15371595" y="7551541"/>
            <a:ext cx="3363731" cy="1076065"/>
          </a:xfrm>
          <a:prstGeom prst="roundRect">
            <a:avLst>
              <a:gd name="adj" fmla="val 7260"/>
            </a:avLst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23" name="Rectangle 35"/>
          <p:cNvSpPr/>
          <p:nvPr/>
        </p:nvSpPr>
        <p:spPr>
          <a:xfrm rot="5400000">
            <a:off x="15958009" y="7691655"/>
            <a:ext cx="2376314" cy="923340"/>
          </a:xfrm>
          <a:prstGeom prst="rect">
            <a:avLst/>
          </a:prstGeom>
          <a:noFill/>
        </p:spPr>
        <p:txBody>
          <a:bodyPr wrap="none" lIns="182891" tIns="91445" rIns="182891" bIns="91445">
            <a:spAutoFit/>
          </a:bodyPr>
          <a:lstStyle/>
          <a:p>
            <a:pPr algn="ctr"/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SignalR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1170" y="6407706"/>
            <a:ext cx="3650980" cy="3191324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-259607" y="12774954"/>
            <a:ext cx="24384000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733" dirty="0"/>
              <a:t>http://danielwhittaker.me/2014/10/27/4-ways-handle-eventual-consistency-ui/</a:t>
            </a:r>
          </a:p>
        </p:txBody>
      </p:sp>
      <p:sp>
        <p:nvSpPr>
          <p:cNvPr id="19" name="TextBox 2"/>
          <p:cNvSpPr txBox="1"/>
          <p:nvPr/>
        </p:nvSpPr>
        <p:spPr>
          <a:xfrm>
            <a:off x="773451" y="543071"/>
            <a:ext cx="223178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600"/>
              </a:spcAft>
            </a:pPr>
            <a:r>
              <a:rPr lang="pl-PL" sz="10666" b="1" dirty="0" err="1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Notify</a:t>
            </a:r>
            <a:r>
              <a:rPr lang="pl-PL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 the </a:t>
            </a:r>
            <a:r>
              <a:rPr lang="pl-PL" sz="10666" b="1" dirty="0" err="1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user</a:t>
            </a:r>
            <a:endParaRPr lang="en-US" sz="10666" b="1" dirty="0">
              <a:solidFill>
                <a:schemeClr val="tx2"/>
              </a:solidFill>
              <a:latin typeface="Lato" panose="020F0502020204030203" pitchFamily="34" charset="-18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811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75051" y="525135"/>
            <a:ext cx="8034572" cy="12608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0"/>
              </a:spcAft>
            </a:pPr>
            <a:r>
              <a:rPr lang="pl-PL" sz="13600" b="1" dirty="0">
                <a:solidFill>
                  <a:schemeClr val="tx2"/>
                </a:solidFill>
                <a:latin typeface="Lato Black"/>
                <a:ea typeface="Lato" charset="0"/>
                <a:cs typeface="Lato" charset="0"/>
              </a:rPr>
              <a:t>WHY </a:t>
            </a:r>
          </a:p>
          <a:p>
            <a:pPr>
              <a:spcAft>
                <a:spcPts val="4000"/>
              </a:spcAft>
            </a:pPr>
            <a:r>
              <a:rPr lang="pl-PL" sz="13600" b="1" dirty="0">
                <a:solidFill>
                  <a:schemeClr val="tx2"/>
                </a:solidFill>
                <a:latin typeface="Lato Black"/>
                <a:ea typeface="Lato" charset="0"/>
                <a:cs typeface="Lato" charset="0"/>
              </a:rPr>
              <a:t>YOU </a:t>
            </a:r>
          </a:p>
          <a:p>
            <a:pPr>
              <a:spcAft>
                <a:spcPts val="4000"/>
              </a:spcAft>
            </a:pPr>
            <a:r>
              <a:rPr lang="pl-PL" sz="13600" b="1" dirty="0">
                <a:solidFill>
                  <a:schemeClr val="tx2"/>
                </a:solidFill>
                <a:latin typeface="Lato Black"/>
                <a:ea typeface="Lato" charset="0"/>
                <a:cs typeface="Lato" charset="0"/>
              </a:rPr>
              <a:t>SHOULD </a:t>
            </a:r>
          </a:p>
          <a:p>
            <a:pPr>
              <a:spcAft>
                <a:spcPts val="4000"/>
              </a:spcAft>
            </a:pPr>
            <a:r>
              <a:rPr lang="pl-PL" sz="13600" b="1" dirty="0">
                <a:solidFill>
                  <a:schemeClr val="tx2"/>
                </a:solidFill>
                <a:latin typeface="Lato Black"/>
                <a:ea typeface="Lato" charset="0"/>
                <a:cs typeface="Lato" charset="0"/>
              </a:rPr>
              <a:t>EVEN</a:t>
            </a:r>
          </a:p>
          <a:p>
            <a:pPr>
              <a:spcAft>
                <a:spcPts val="4000"/>
              </a:spcAft>
            </a:pPr>
            <a:r>
              <a:rPr lang="pl-PL" sz="13600" b="1" dirty="0">
                <a:solidFill>
                  <a:schemeClr val="tx2"/>
                </a:solidFill>
                <a:latin typeface="Lato Black"/>
                <a:ea typeface="Lato" charset="0"/>
                <a:cs typeface="Lato" charset="0"/>
              </a:rPr>
              <a:t>CARE?</a:t>
            </a:r>
            <a:endParaRPr lang="en-US" sz="13600" b="1" dirty="0">
              <a:solidFill>
                <a:schemeClr val="tx2"/>
              </a:solidFill>
              <a:latin typeface="Lato Black"/>
              <a:ea typeface="Lato" charset="0"/>
              <a:cs typeface="Lato" charset="0"/>
            </a:endParaRPr>
          </a:p>
        </p:txBody>
      </p:sp>
      <p:pic>
        <p:nvPicPr>
          <p:cNvPr id="4" name="Symbol zastępczy obrazu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9" t="-15" r="23584" b="-103"/>
          <a:stretch/>
        </p:blipFill>
        <p:spPr>
          <a:xfrm>
            <a:off x="0" y="-57150"/>
            <a:ext cx="11753850" cy="13788916"/>
          </a:xfrm>
        </p:spPr>
      </p:pic>
    </p:spTree>
    <p:extLst>
      <p:ext uri="{BB962C8B-B14F-4D97-AF65-F5344CB8AC3E}">
        <p14:creationId xmlns:p14="http://schemas.microsoft.com/office/powerpoint/2010/main" val="212608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31893" y="4951351"/>
            <a:ext cx="11241655" cy="3914940"/>
          </a:xfrm>
          <a:prstGeom prst="rect">
            <a:avLst/>
          </a:prstGeom>
          <a:noFill/>
        </p:spPr>
        <p:txBody>
          <a:bodyPr wrap="square" lIns="219476" tIns="109739" rIns="219476" bIns="109739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Lato" panose="020F0502020204030203" pitchFamily="34" charset="-18"/>
              </a:rPr>
              <a:t>Database focused on problem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2"/>
              </a:solidFill>
              <a:latin typeface="Lato" panose="020F0502020204030203" pitchFamily="34" charset="-18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Lato" panose="020F0502020204030203" pitchFamily="34" charset="-18"/>
              </a:rPr>
              <a:t>Non-</a:t>
            </a:r>
            <a:r>
              <a:rPr lang="en-US" sz="4800" dirty="0" err="1">
                <a:solidFill>
                  <a:schemeClr val="tx2"/>
                </a:solidFill>
                <a:latin typeface="Lato" panose="020F0502020204030203" pitchFamily="34" charset="-18"/>
              </a:rPr>
              <a:t>blockable</a:t>
            </a:r>
            <a:r>
              <a:rPr lang="en-US" sz="4800" dirty="0">
                <a:solidFill>
                  <a:schemeClr val="tx2"/>
                </a:solidFill>
                <a:latin typeface="Lato" panose="020F0502020204030203" pitchFamily="34" charset="-18"/>
              </a:rPr>
              <a:t> commands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2"/>
              </a:solidFill>
              <a:latin typeface="Lato" panose="020F0502020204030203" pitchFamily="34" charset="-18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Lato" panose="020F0502020204030203" pitchFamily="34" charset="-18"/>
              </a:rPr>
              <a:t>Designed for scale</a:t>
            </a:r>
          </a:p>
        </p:txBody>
      </p:sp>
      <p:pic>
        <p:nvPicPr>
          <p:cNvPr id="4" name="Symbol zastępczy obrazu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4" r="23254"/>
          <a:stretch/>
        </p:blipFill>
        <p:spPr/>
      </p:pic>
      <p:sp>
        <p:nvSpPr>
          <p:cNvPr id="6" name="TextBox 4"/>
          <p:cNvSpPr txBox="1"/>
          <p:nvPr/>
        </p:nvSpPr>
        <p:spPr>
          <a:xfrm>
            <a:off x="2138417" y="2097073"/>
            <a:ext cx="11135132" cy="1774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1" b="1" dirty="0" err="1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Profits</a:t>
            </a:r>
            <a:r>
              <a:rPr lang="pl-PL" sz="7201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 </a:t>
            </a:r>
            <a:r>
              <a:rPr lang="en-US" sz="7201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of using CQRS</a:t>
            </a:r>
          </a:p>
          <a:p>
            <a:r>
              <a:rPr lang="en-US" sz="3733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Asynchronous read model</a:t>
            </a:r>
          </a:p>
        </p:txBody>
      </p:sp>
      <p:sp>
        <p:nvSpPr>
          <p:cNvPr id="8" name="Rectangle 66"/>
          <p:cNvSpPr/>
          <p:nvPr/>
        </p:nvSpPr>
        <p:spPr>
          <a:xfrm rot="16200000">
            <a:off x="1209440" y="2954238"/>
            <a:ext cx="1553443" cy="9146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3" tIns="45684" rIns="91363" bIns="45684" rtlCol="0" anchor="ctr"/>
          <a:lstStyle/>
          <a:p>
            <a:pPr algn="ctr"/>
            <a:endParaRPr lang="en-US" sz="3601" dirty="0">
              <a:solidFill>
                <a:schemeClr val="accent2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610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1" y="5084926"/>
            <a:ext cx="10802219" cy="6130931"/>
          </a:xfrm>
          <a:prstGeom prst="rect">
            <a:avLst/>
          </a:prstGeom>
          <a:noFill/>
        </p:spPr>
        <p:txBody>
          <a:bodyPr wrap="square" lIns="219476" tIns="109739" rIns="219476" bIns="109739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Lato" panose="020F0502020204030203" pitchFamily="34" charset="-18"/>
              </a:rPr>
              <a:t>Distributed system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2"/>
              </a:solidFill>
              <a:latin typeface="Lato" panose="020F0502020204030203" pitchFamily="34" charset="-18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Lato" panose="020F0502020204030203" pitchFamily="34" charset="-18"/>
              </a:rPr>
              <a:t>Eventual consistency</a:t>
            </a:r>
          </a:p>
          <a:p>
            <a:endParaRPr lang="en-US" sz="4800" dirty="0">
              <a:solidFill>
                <a:schemeClr val="tx2"/>
              </a:solidFill>
              <a:latin typeface="Lato" panose="020F0502020204030203" pitchFamily="34" charset="-18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Lato" panose="020F0502020204030203" pitchFamily="34" charset="-18"/>
              </a:rPr>
              <a:t>Operational complexity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2"/>
              </a:solidFill>
              <a:latin typeface="Lato" panose="020F0502020204030203" pitchFamily="34" charset="-18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2"/>
              </a:solidFill>
              <a:latin typeface="Lato" panose="020F0502020204030203" pitchFamily="34" charset="-18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2"/>
              </a:solidFill>
              <a:latin typeface="Lato" panose="020F0502020204030203" pitchFamily="34" charset="-18"/>
            </a:endParaRPr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443" r="29478"/>
          <a:stretch/>
        </p:blipFill>
        <p:spPr>
          <a:xfrm>
            <a:off x="-17625732" y="-2259496"/>
            <a:ext cx="27424197" cy="18288000"/>
          </a:xfrm>
          <a:solidFill>
            <a:schemeClr val="bg1"/>
          </a:solidFill>
        </p:spPr>
      </p:pic>
      <p:sp>
        <p:nvSpPr>
          <p:cNvPr id="6" name="TextBox 4"/>
          <p:cNvSpPr txBox="1"/>
          <p:nvPr/>
        </p:nvSpPr>
        <p:spPr>
          <a:xfrm>
            <a:off x="10850881" y="2422193"/>
            <a:ext cx="13405651" cy="1774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1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Disadvantages of using CQRS</a:t>
            </a:r>
          </a:p>
          <a:p>
            <a:r>
              <a:rPr lang="en-US" sz="3733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Asynchronous read model</a:t>
            </a:r>
          </a:p>
        </p:txBody>
      </p:sp>
      <p:sp>
        <p:nvSpPr>
          <p:cNvPr id="9" name="Rectangle 66"/>
          <p:cNvSpPr/>
          <p:nvPr/>
        </p:nvSpPr>
        <p:spPr>
          <a:xfrm rot="16200000">
            <a:off x="10019104" y="3396209"/>
            <a:ext cx="1553443" cy="11011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3" tIns="45684" rIns="91363" bIns="45684" rtlCol="0" anchor="ctr"/>
          <a:lstStyle/>
          <a:p>
            <a:pPr algn="ctr"/>
            <a:endParaRPr lang="en-US" sz="3601" dirty="0">
              <a:solidFill>
                <a:schemeClr val="accent2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101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54CF3A-372A-4306-A689-3B812721A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255" y="0"/>
            <a:ext cx="17891490" cy="1357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810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Image result for greg you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7" t="1317" r="16247" b="25363"/>
          <a:stretch/>
        </p:blipFill>
        <p:spPr bwMode="auto">
          <a:xfrm rot="18367221">
            <a:off x="16257799" y="9365736"/>
            <a:ext cx="5708445" cy="500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523" y="4875263"/>
            <a:ext cx="18864757" cy="5136741"/>
          </a:xfrm>
          <a:prstGeom prst="rect">
            <a:avLst/>
          </a:prstGeom>
        </p:spPr>
      </p:pic>
      <p:pic>
        <p:nvPicPr>
          <p:cNvPr id="8" name="Picture 4" descr="http://ncrafts.io/speakers/GregYoungN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9487">
            <a:off x="781295" y="53740"/>
            <a:ext cx="3935147" cy="393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greg young cq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3197">
            <a:off x="15958749" y="395917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3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0.kym-cdn.com/photos/images/original/001/107/904/4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3" y="228498"/>
            <a:ext cx="8939347" cy="891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549" y="6133358"/>
            <a:ext cx="12511056" cy="703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0681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7749804" y="8565469"/>
            <a:ext cx="3260829" cy="20622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4267" b="1" dirty="0">
                <a:solidFill>
                  <a:schemeClr val="accent2"/>
                </a:solidFill>
                <a:latin typeface="Lato Thin"/>
                <a:ea typeface="Lato Black" charset="0"/>
                <a:cs typeface="Lato Black" charset="0"/>
              </a:rPr>
              <a:t>DIFFERENT</a:t>
            </a:r>
            <a:br>
              <a:rPr lang="en-US" sz="4267" b="1" dirty="0">
                <a:solidFill>
                  <a:schemeClr val="accent2"/>
                </a:solidFill>
                <a:latin typeface="Lato Thin"/>
                <a:ea typeface="Lato Black" charset="0"/>
                <a:cs typeface="Lato Black" charset="0"/>
              </a:rPr>
            </a:br>
            <a:r>
              <a:rPr lang="en-US" sz="4267" b="1" dirty="0">
                <a:solidFill>
                  <a:schemeClr val="accent2"/>
                </a:solidFill>
                <a:latin typeface="Lato Thin"/>
                <a:ea typeface="Lato Black" charset="0"/>
                <a:cs typeface="Lato Black" charset="0"/>
              </a:rPr>
              <a:t>DATA</a:t>
            </a:r>
            <a:br>
              <a:rPr lang="en-US" sz="4267" b="1" dirty="0">
                <a:solidFill>
                  <a:schemeClr val="accent2"/>
                </a:solidFill>
                <a:latin typeface="Lato Thin"/>
                <a:ea typeface="Lato Black" charset="0"/>
                <a:cs typeface="Lato Black" charset="0"/>
              </a:rPr>
            </a:br>
            <a:r>
              <a:rPr lang="en-US" sz="4267" b="1" dirty="0">
                <a:solidFill>
                  <a:schemeClr val="accent2"/>
                </a:solidFill>
                <a:latin typeface="Lato Thin"/>
                <a:ea typeface="Lato Black" charset="0"/>
                <a:cs typeface="Lato Black" charset="0"/>
              </a:rPr>
              <a:t>ACCESS</a:t>
            </a:r>
            <a:endParaRPr lang="en-US" sz="4267" b="1" dirty="0">
              <a:solidFill>
                <a:schemeClr val="accent2"/>
              </a:solidFill>
              <a:latin typeface="Lato Black"/>
              <a:ea typeface="Lato Black" charset="0"/>
              <a:cs typeface="Lato Black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2942097" y="8565503"/>
            <a:ext cx="3868367" cy="14056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pl-PL" sz="4267" b="1" dirty="0">
                <a:solidFill>
                  <a:schemeClr val="accent3"/>
                </a:solidFill>
                <a:latin typeface="Lato Thin"/>
                <a:ea typeface="Lato Black" charset="0"/>
                <a:cs typeface="Lato Black" charset="0"/>
              </a:rPr>
              <a:t>SIMPLE</a:t>
            </a:r>
          </a:p>
          <a:p>
            <a:pPr algn="ctr"/>
            <a:r>
              <a:rPr lang="pl-PL" sz="4267" b="1" dirty="0">
                <a:solidFill>
                  <a:schemeClr val="accent3"/>
                </a:solidFill>
                <a:latin typeface="Lato Thin"/>
                <a:ea typeface="Lato Black" charset="0"/>
                <a:cs typeface="Lato Black" charset="0"/>
              </a:rPr>
              <a:t>READ MODEL</a:t>
            </a:r>
            <a:endParaRPr lang="en-US" sz="4267" b="1" dirty="0">
              <a:solidFill>
                <a:schemeClr val="accent3"/>
              </a:solidFill>
              <a:latin typeface="Lato Black"/>
              <a:ea typeface="Lato Black" charset="0"/>
              <a:cs typeface="Lato Black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553104" y="8565469"/>
            <a:ext cx="3105337" cy="20622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4267" b="1" dirty="0">
                <a:solidFill>
                  <a:schemeClr val="accent1"/>
                </a:solidFill>
                <a:latin typeface="Lato Thin"/>
                <a:ea typeface="Lato Black" charset="0"/>
                <a:cs typeface="Lato Black" charset="0"/>
              </a:rPr>
              <a:t>COMMAND</a:t>
            </a:r>
            <a:br>
              <a:rPr lang="en-US" sz="4267" b="1" dirty="0">
                <a:solidFill>
                  <a:schemeClr val="accent1"/>
                </a:solidFill>
                <a:latin typeface="Lato Thin"/>
                <a:ea typeface="Lato Black" charset="0"/>
                <a:cs typeface="Lato Black" charset="0"/>
              </a:rPr>
            </a:br>
            <a:r>
              <a:rPr lang="en-US" sz="4267" b="1" dirty="0">
                <a:solidFill>
                  <a:schemeClr val="accent1"/>
                </a:solidFill>
                <a:latin typeface="Lato Thin"/>
                <a:ea typeface="Lato Black" charset="0"/>
                <a:cs typeface="Lato Black" charset="0"/>
              </a:rPr>
              <a:t>AND </a:t>
            </a:r>
            <a:br>
              <a:rPr lang="en-US" sz="4267" b="1" dirty="0">
                <a:solidFill>
                  <a:schemeClr val="accent1"/>
                </a:solidFill>
                <a:latin typeface="Lato Thin"/>
                <a:ea typeface="Lato Black" charset="0"/>
                <a:cs typeface="Lato Black" charset="0"/>
              </a:rPr>
            </a:br>
            <a:r>
              <a:rPr lang="en-US" sz="4267" b="1" dirty="0">
                <a:solidFill>
                  <a:schemeClr val="accent1"/>
                </a:solidFill>
                <a:latin typeface="Lato Thin"/>
                <a:ea typeface="Lato Black" charset="0"/>
                <a:cs typeface="Lato Black" charset="0"/>
              </a:rPr>
              <a:t>QUERIES</a:t>
            </a:r>
            <a:endParaRPr lang="en-US" sz="4267" b="1" dirty="0">
              <a:solidFill>
                <a:schemeClr val="accent1"/>
              </a:solidFill>
              <a:latin typeface="Lato Black"/>
              <a:ea typeface="Lato Black" charset="0"/>
              <a:cs typeface="Lato Black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7808774" y="8565503"/>
            <a:ext cx="4905509" cy="14056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pl-PL" sz="4267" b="1" dirty="0">
                <a:solidFill>
                  <a:schemeClr val="accent4"/>
                </a:solidFill>
                <a:latin typeface="Lato Thin"/>
                <a:ea typeface="Lato Black" charset="0"/>
                <a:cs typeface="Lato Black" charset="0"/>
              </a:rPr>
              <a:t>ASYNCHRONOUS</a:t>
            </a:r>
          </a:p>
          <a:p>
            <a:pPr algn="ctr"/>
            <a:r>
              <a:rPr lang="pl-PL" sz="4267" b="1" dirty="0">
                <a:solidFill>
                  <a:schemeClr val="accent4"/>
                </a:solidFill>
                <a:latin typeface="Lato Thin"/>
                <a:ea typeface="Lato Black" charset="0"/>
                <a:cs typeface="Lato Black" charset="0"/>
              </a:rPr>
              <a:t>READ MODEL</a:t>
            </a:r>
            <a:endParaRPr lang="en-US" sz="4267" b="1" dirty="0">
              <a:solidFill>
                <a:schemeClr val="accent4"/>
              </a:solidFill>
              <a:latin typeface="Lato Black"/>
              <a:ea typeface="Lato Black" charset="0"/>
              <a:cs typeface="Lato Black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12081223" y="5404460"/>
            <a:ext cx="0" cy="419215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17621387" y="5404460"/>
            <a:ext cx="0" cy="419215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6805660" y="5404460"/>
            <a:ext cx="0" cy="419215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8356616" y="6149445"/>
            <a:ext cx="2170027" cy="217002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0" b="1" dirty="0">
                <a:solidFill>
                  <a:schemeClr val="accent2"/>
                </a:solidFill>
                <a:latin typeface="Lato Light" charset="0"/>
              </a:rPr>
              <a:t>2</a:t>
            </a:r>
            <a:endParaRPr lang="en-US" sz="8000" b="1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3677573" y="6149445"/>
            <a:ext cx="2170027" cy="2170027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0" b="1" dirty="0">
                <a:solidFill>
                  <a:schemeClr val="accent3"/>
                </a:solidFill>
                <a:latin typeface="Lato Light" charset="0"/>
              </a:rPr>
              <a:t>3</a:t>
            </a:r>
            <a:endParaRPr lang="en-US" sz="8000" b="1" dirty="0">
              <a:solidFill>
                <a:schemeClr val="accent3"/>
              </a:solidFill>
              <a:latin typeface="Lato Light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9271869" y="6149445"/>
            <a:ext cx="2170027" cy="2170027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0" b="1" dirty="0">
                <a:solidFill>
                  <a:schemeClr val="accent4"/>
                </a:solidFill>
                <a:latin typeface="Lato Light" charset="0"/>
              </a:rPr>
              <a:t>4</a:t>
            </a:r>
            <a:endParaRPr lang="en-US" sz="8000" b="1" dirty="0">
              <a:solidFill>
                <a:schemeClr val="accent4"/>
              </a:solidFill>
              <a:latin typeface="Lato Light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016657" y="6149445"/>
            <a:ext cx="2170027" cy="217002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0" b="1" dirty="0">
                <a:solidFill>
                  <a:schemeClr val="accent1"/>
                </a:solidFill>
                <a:latin typeface="Lato Light" charset="0"/>
              </a:rPr>
              <a:t>1</a:t>
            </a:r>
            <a:endParaRPr lang="en-US" sz="8000" b="1" dirty="0">
              <a:solidFill>
                <a:schemeClr val="accent1"/>
              </a:solidFill>
              <a:latin typeface="Lato Light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79771" y="349720"/>
            <a:ext cx="5224517" cy="2185220"/>
          </a:xfrm>
          <a:prstGeom prst="rect">
            <a:avLst/>
          </a:prstGeom>
          <a:noFill/>
        </p:spPr>
        <p:txBody>
          <a:bodyPr wrap="none" lIns="91445" tIns="45723" rIns="91445" bIns="45723" rtlCol="0">
            <a:spAutoFit/>
          </a:bodyPr>
          <a:lstStyle/>
          <a:p>
            <a:pPr algn="ctr"/>
            <a:r>
              <a:rPr lang="pl-PL" sz="13600" b="1" dirty="0">
                <a:solidFill>
                  <a:schemeClr val="tx2"/>
                </a:solidFill>
                <a:latin typeface="Lato Black"/>
                <a:ea typeface="Lato" charset="0"/>
                <a:cs typeface="Lato" charset="0"/>
              </a:rPr>
              <a:t>CQRS</a:t>
            </a:r>
            <a:endParaRPr lang="id-ID" sz="13600" b="1" dirty="0">
              <a:solidFill>
                <a:schemeClr val="tx2"/>
              </a:solidFill>
              <a:latin typeface="Lato Black"/>
              <a:ea typeface="Lato" charset="0"/>
              <a:cs typeface="Lato" charset="0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10653085" y="2391428"/>
            <a:ext cx="3077886" cy="1106067"/>
          </a:xfrm>
          <a:prstGeom prst="rect">
            <a:avLst/>
          </a:prstGeom>
        </p:spPr>
        <p:txBody>
          <a:bodyPr vert="horz" wrap="none" lIns="217547" tIns="108773" rIns="217547" bIns="1087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>
                <a:latin typeface="Lato Light"/>
                <a:cs typeface="Lato Light"/>
              </a:rPr>
              <a:t>in 4 </a:t>
            </a:r>
            <a:r>
              <a:rPr lang="pl-PL" sz="4800" dirty="0" err="1">
                <a:latin typeface="Lato Light"/>
                <a:cs typeface="Lato Light"/>
              </a:rPr>
              <a:t>steps</a:t>
            </a:r>
            <a:endParaRPr lang="en-US" sz="4800" dirty="0">
              <a:latin typeface="Lato Light"/>
              <a:cs typeface="Lato Light"/>
            </a:endParaRPr>
          </a:p>
        </p:txBody>
      </p:sp>
      <p:sp>
        <p:nvSpPr>
          <p:cNvPr id="24" name="Rectangle 12"/>
          <p:cNvSpPr/>
          <p:nvPr/>
        </p:nvSpPr>
        <p:spPr>
          <a:xfrm>
            <a:off x="11415305" y="3412436"/>
            <a:ext cx="1553443" cy="9146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3" tIns="45684" rIns="91363" bIns="45684" rtlCol="0" anchor="ctr"/>
          <a:lstStyle/>
          <a:p>
            <a:pPr algn="ctr"/>
            <a:endParaRPr lang="en-US" sz="3601" dirty="0">
              <a:solidFill>
                <a:schemeClr val="accent2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3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0812" y="214704"/>
            <a:ext cx="23533396" cy="12741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600" dirty="0">
                <a:solidFill>
                  <a:srgbClr val="445469"/>
                </a:solidFill>
                <a:latin typeface="Lato" panose="020F0502020204030203" pitchFamily="34" charset="-18"/>
              </a:rPr>
              <a:t>http://radblog.pl/CQRS</a:t>
            </a:r>
          </a:p>
          <a:p>
            <a:endParaRPr lang="pl-PL" sz="2800" b="1" dirty="0">
              <a:solidFill>
                <a:srgbClr val="445469"/>
              </a:solidFill>
              <a:latin typeface="Lato" panose="020F0502020204030203" pitchFamily="34" charset="-18"/>
            </a:endParaRPr>
          </a:p>
          <a:p>
            <a:r>
              <a:rPr lang="pl-PL" sz="2800" b="1" dirty="0">
                <a:solidFill>
                  <a:srgbClr val="445469"/>
                </a:solidFill>
                <a:latin typeface="Lato" panose="020F0502020204030203" pitchFamily="34" charset="-18"/>
              </a:rPr>
              <a:t>CQRS </a:t>
            </a:r>
            <a:r>
              <a:rPr lang="pl-PL" sz="2800" b="1" dirty="0" err="1">
                <a:solidFill>
                  <a:srgbClr val="445469"/>
                </a:solidFill>
                <a:latin typeface="Lato" panose="020F0502020204030203" pitchFamily="34" charset="-18"/>
              </a:rPr>
              <a:t>implementation</a:t>
            </a:r>
            <a:r>
              <a:rPr lang="pl-PL" sz="2800" b="1" dirty="0">
                <a:solidFill>
                  <a:srgbClr val="445469"/>
                </a:solidFill>
                <a:latin typeface="Lato" panose="020F0502020204030203" pitchFamily="34" charset="-18"/>
              </a:rPr>
              <a:t> + </a:t>
            </a:r>
            <a:r>
              <a:rPr lang="pl-PL" sz="2800" b="1" dirty="0" err="1">
                <a:solidFill>
                  <a:srgbClr val="445469"/>
                </a:solidFill>
                <a:latin typeface="Lato" panose="020F0502020204030203" pitchFamily="34" charset="-18"/>
              </a:rPr>
              <a:t>MediatR</a:t>
            </a:r>
            <a:r>
              <a:rPr lang="pl-PL" sz="2800" b="1" dirty="0">
                <a:solidFill>
                  <a:srgbClr val="445469"/>
                </a:solidFill>
                <a:latin typeface="Lato" panose="020F0502020204030203" pitchFamily="34" charset="-18"/>
              </a:rPr>
              <a:t>: </a:t>
            </a:r>
            <a:endParaRPr lang="pl-PL" sz="2800" dirty="0">
              <a:solidFill>
                <a:srgbClr val="445469"/>
              </a:solidFill>
              <a:latin typeface="Lato" panose="020F0502020204030203" pitchFamily="34" charset="-18"/>
            </a:endParaRPr>
          </a:p>
          <a:p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Jimmy </a:t>
            </a:r>
            <a:r>
              <a:rPr lang="pl-PL" sz="2800" dirty="0" err="1">
                <a:solidFill>
                  <a:srgbClr val="445469"/>
                </a:solidFill>
                <a:latin typeface="Lato" panose="020F0502020204030203" pitchFamily="34" charset="-18"/>
              </a:rPr>
              <a:t>Bogard</a:t>
            </a:r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 - CQRS with </a:t>
            </a:r>
            <a:r>
              <a:rPr lang="pl-PL" sz="2800" dirty="0" err="1">
                <a:solidFill>
                  <a:srgbClr val="445469"/>
                </a:solidFill>
                <a:latin typeface="Lato" panose="020F0502020204030203" pitchFamily="34" charset="-18"/>
              </a:rPr>
              <a:t>MediatR</a:t>
            </a:r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 and </a:t>
            </a:r>
            <a:r>
              <a:rPr lang="pl-PL" sz="2800" dirty="0" err="1">
                <a:solidFill>
                  <a:srgbClr val="445469"/>
                </a:solidFill>
                <a:latin typeface="Lato" panose="020F0502020204030203" pitchFamily="34" charset="-18"/>
              </a:rPr>
              <a:t>AutoMapper</a:t>
            </a:r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 - https://lostechies.com/jimmybogard/2016/10/27/cqrsmediatr-implementation-patterns/ </a:t>
            </a:r>
          </a:p>
          <a:p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Jimmy </a:t>
            </a:r>
            <a:r>
              <a:rPr lang="pl-PL" sz="2800" dirty="0" err="1">
                <a:solidFill>
                  <a:srgbClr val="445469"/>
                </a:solidFill>
                <a:latin typeface="Lato" panose="020F0502020204030203" pitchFamily="34" charset="-18"/>
              </a:rPr>
              <a:t>Bogard</a:t>
            </a:r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 - CQRS/</a:t>
            </a:r>
            <a:r>
              <a:rPr lang="pl-PL" sz="2800" dirty="0" err="1">
                <a:solidFill>
                  <a:srgbClr val="445469"/>
                </a:solidFill>
                <a:latin typeface="Lato" panose="020F0502020204030203" pitchFamily="34" charset="-18"/>
              </a:rPr>
              <a:t>MediatR</a:t>
            </a:r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 </a:t>
            </a:r>
            <a:r>
              <a:rPr lang="pl-PL" sz="2800" dirty="0" err="1">
                <a:solidFill>
                  <a:srgbClr val="445469"/>
                </a:solidFill>
                <a:latin typeface="Lato" panose="020F0502020204030203" pitchFamily="34" charset="-18"/>
              </a:rPr>
              <a:t>implementation</a:t>
            </a:r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 </a:t>
            </a:r>
            <a:r>
              <a:rPr lang="pl-PL" sz="2800" dirty="0" err="1">
                <a:solidFill>
                  <a:srgbClr val="445469"/>
                </a:solidFill>
                <a:latin typeface="Lato" panose="020F0502020204030203" pitchFamily="34" charset="-18"/>
              </a:rPr>
              <a:t>patterns</a:t>
            </a:r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 https://lostechies.com/jimmybogard/2015/05/05/cqrs-with-mediatr-and-automapper/ </a:t>
            </a:r>
          </a:p>
          <a:p>
            <a:br>
              <a:rPr lang="pl-PL" sz="2800" b="1" dirty="0">
                <a:solidFill>
                  <a:srgbClr val="445469"/>
                </a:solidFill>
                <a:latin typeface="Lato" panose="020F0502020204030203" pitchFamily="34" charset="-18"/>
              </a:rPr>
            </a:br>
            <a:endParaRPr lang="pl-PL" sz="2800" dirty="0">
              <a:solidFill>
                <a:srgbClr val="445469"/>
              </a:solidFill>
              <a:latin typeface="Lato" panose="020F0502020204030203" pitchFamily="34" charset="-18"/>
            </a:endParaRPr>
          </a:p>
          <a:p>
            <a:r>
              <a:rPr lang="pl-PL" sz="2800" b="1" dirty="0">
                <a:solidFill>
                  <a:srgbClr val="445469"/>
                </a:solidFill>
                <a:latin typeface="Lato" panose="020F0502020204030203" pitchFamily="34" charset="-18"/>
              </a:rPr>
              <a:t>CQRS </a:t>
            </a:r>
            <a:r>
              <a:rPr lang="pl-PL" sz="2800" b="1" dirty="0" err="1">
                <a:solidFill>
                  <a:srgbClr val="445469"/>
                </a:solidFill>
                <a:latin typeface="Lato" panose="020F0502020204030203" pitchFamily="34" charset="-18"/>
              </a:rPr>
              <a:t>implementation</a:t>
            </a:r>
            <a:r>
              <a:rPr lang="pl-PL" sz="2800" b="1" dirty="0">
                <a:solidFill>
                  <a:srgbClr val="445469"/>
                </a:solidFill>
                <a:latin typeface="Lato" panose="020F0502020204030203" pitchFamily="34" charset="-18"/>
              </a:rPr>
              <a:t>: </a:t>
            </a:r>
            <a:endParaRPr lang="pl-PL" sz="2800" dirty="0">
              <a:solidFill>
                <a:srgbClr val="445469"/>
              </a:solidFill>
              <a:latin typeface="Lato" panose="020F0502020204030203" pitchFamily="34" charset="-18"/>
            </a:endParaRPr>
          </a:p>
          <a:p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Maciek </a:t>
            </a:r>
            <a:r>
              <a:rPr lang="pl-PL" sz="2800" dirty="0" err="1">
                <a:solidFill>
                  <a:srgbClr val="445469"/>
                </a:solidFill>
                <a:latin typeface="Lato" panose="020F0502020204030203" pitchFamily="34" charset="-18"/>
              </a:rPr>
              <a:t>Aniserowicza</a:t>
            </a:r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 - CQRS pragmatycznie - https://kupdf.com/download/maciej-aniserowicz-cqrs-pragmatycznie_597c9425dc0d60997f2bb17f_pdf </a:t>
            </a:r>
          </a:p>
          <a:p>
            <a:r>
              <a:rPr lang="pl-PL" sz="2800" dirty="0" err="1">
                <a:solidFill>
                  <a:srgbClr val="445469"/>
                </a:solidFill>
                <a:latin typeface="Lato" panose="020F0502020204030203" pitchFamily="34" charset="-18"/>
              </a:rPr>
              <a:t>Future</a:t>
            </a:r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 Processing - CQRS Simple Architecture - https://www.future-processing.pl/blog/cqrs-simple-architecture/</a:t>
            </a:r>
          </a:p>
          <a:p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Derek </a:t>
            </a:r>
            <a:r>
              <a:rPr lang="pl-PL" sz="2800" dirty="0" err="1">
                <a:solidFill>
                  <a:srgbClr val="445469"/>
                </a:solidFill>
                <a:latin typeface="Lato" panose="020F0502020204030203" pitchFamily="34" charset="-18"/>
              </a:rPr>
              <a:t>Comartin</a:t>
            </a:r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 - </a:t>
            </a:r>
            <a:r>
              <a:rPr lang="pl-PL" sz="2800" dirty="0" err="1">
                <a:solidFill>
                  <a:srgbClr val="445469"/>
                </a:solidFill>
                <a:latin typeface="Lato" panose="020F0502020204030203" pitchFamily="34" charset="-18"/>
              </a:rPr>
              <a:t>Fat</a:t>
            </a:r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 </a:t>
            </a:r>
            <a:r>
              <a:rPr lang="pl-PL" sz="2800" dirty="0" err="1">
                <a:solidFill>
                  <a:srgbClr val="445469"/>
                </a:solidFill>
                <a:latin typeface="Lato" panose="020F0502020204030203" pitchFamily="34" charset="-18"/>
              </a:rPr>
              <a:t>Controllers</a:t>
            </a:r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 CQRS Diet - https://codeopinion.com/fat-controller-cqrs-diet-notifications</a:t>
            </a:r>
          </a:p>
          <a:p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Radek Maziarka - First step - Split to </a:t>
            </a:r>
            <a:r>
              <a:rPr lang="pl-PL" sz="2800" dirty="0" err="1">
                <a:solidFill>
                  <a:srgbClr val="445469"/>
                </a:solidFill>
                <a:latin typeface="Lato" panose="020F0502020204030203" pitchFamily="34" charset="-18"/>
              </a:rPr>
              <a:t>commands</a:t>
            </a:r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 and </a:t>
            </a:r>
            <a:r>
              <a:rPr lang="pl-PL" sz="2800" dirty="0" err="1">
                <a:solidFill>
                  <a:srgbClr val="445469"/>
                </a:solidFill>
                <a:latin typeface="Lato" panose="020F0502020204030203" pitchFamily="34" charset="-18"/>
              </a:rPr>
              <a:t>queries</a:t>
            </a:r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 http://radblog.pl/2017/08/19/cqrs-first-step-split-to-commands-and-queries/ </a:t>
            </a:r>
          </a:p>
          <a:p>
            <a:b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</a:br>
            <a:endParaRPr lang="pl-PL" sz="2800" dirty="0">
              <a:solidFill>
                <a:srgbClr val="445469"/>
              </a:solidFill>
              <a:latin typeface="Lato" panose="020F0502020204030203" pitchFamily="34" charset="-18"/>
            </a:endParaRPr>
          </a:p>
          <a:p>
            <a:r>
              <a:rPr lang="pl-PL" sz="2800" b="1" dirty="0" err="1">
                <a:solidFill>
                  <a:srgbClr val="445469"/>
                </a:solidFill>
                <a:latin typeface="Lato" panose="020F0502020204030203" pitchFamily="34" charset="-18"/>
              </a:rPr>
              <a:t>More</a:t>
            </a:r>
            <a:r>
              <a:rPr lang="pl-PL" sz="2800" b="1" dirty="0">
                <a:solidFill>
                  <a:srgbClr val="445469"/>
                </a:solidFill>
                <a:latin typeface="Lato" panose="020F0502020204030203" pitchFamily="34" charset="-18"/>
              </a:rPr>
              <a:t> </a:t>
            </a:r>
            <a:r>
              <a:rPr lang="pl-PL" sz="2800" b="1" dirty="0" err="1">
                <a:solidFill>
                  <a:srgbClr val="445469"/>
                </a:solidFill>
                <a:latin typeface="Lato" panose="020F0502020204030203" pitchFamily="34" charset="-18"/>
              </a:rPr>
              <a:t>generic</a:t>
            </a:r>
            <a:r>
              <a:rPr lang="pl-PL" sz="2800" b="1" dirty="0">
                <a:solidFill>
                  <a:srgbClr val="445469"/>
                </a:solidFill>
                <a:latin typeface="Lato" panose="020F0502020204030203" pitchFamily="34" charset="-18"/>
              </a:rPr>
              <a:t> </a:t>
            </a:r>
            <a:r>
              <a:rPr lang="pl-PL" sz="2800" b="1" dirty="0" err="1">
                <a:solidFill>
                  <a:srgbClr val="445469"/>
                </a:solidFill>
                <a:latin typeface="Lato" panose="020F0502020204030203" pitchFamily="34" charset="-18"/>
              </a:rPr>
              <a:t>about</a:t>
            </a:r>
            <a:r>
              <a:rPr lang="pl-PL" sz="2800" b="1" dirty="0">
                <a:solidFill>
                  <a:srgbClr val="445469"/>
                </a:solidFill>
                <a:latin typeface="Lato" panose="020F0502020204030203" pitchFamily="34" charset="-18"/>
              </a:rPr>
              <a:t> CQRS: </a:t>
            </a:r>
            <a:endParaRPr lang="pl-PL" sz="2800" dirty="0">
              <a:solidFill>
                <a:srgbClr val="445469"/>
              </a:solidFill>
              <a:latin typeface="Lato" panose="020F0502020204030203" pitchFamily="34" charset="-18"/>
            </a:endParaRPr>
          </a:p>
          <a:p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Greg Young - CQRS </a:t>
            </a:r>
            <a:r>
              <a:rPr lang="pl-PL" sz="2800" dirty="0" err="1">
                <a:solidFill>
                  <a:srgbClr val="445469"/>
                </a:solidFill>
                <a:latin typeface="Lato" panose="020F0502020204030203" pitchFamily="34" charset="-18"/>
              </a:rPr>
              <a:t>Documencts</a:t>
            </a:r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 - https://cqrs.files.wordpress.com/2010/11/cqrs_documents.pdf </a:t>
            </a:r>
          </a:p>
          <a:p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Greg Young - CQRS and Event </a:t>
            </a:r>
            <a:r>
              <a:rPr lang="pl-PL" sz="2800" dirty="0" err="1">
                <a:solidFill>
                  <a:srgbClr val="445469"/>
                </a:solidFill>
                <a:latin typeface="Lato" panose="020F0502020204030203" pitchFamily="34" charset="-18"/>
              </a:rPr>
              <a:t>Sourcing</a:t>
            </a:r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 - https://www.youtube.com/watch?v=JHGkaShoyNs </a:t>
            </a:r>
          </a:p>
          <a:p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Microsoft - CQRS </a:t>
            </a:r>
            <a:r>
              <a:rPr lang="pl-PL" sz="2800" dirty="0" err="1">
                <a:solidFill>
                  <a:srgbClr val="445469"/>
                </a:solidFill>
                <a:latin typeface="Lato" panose="020F0502020204030203" pitchFamily="34" charset="-18"/>
              </a:rPr>
              <a:t>Journey</a:t>
            </a:r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 - https://msdn.microsoft.com/en-us/library/jj554200.aspx </a:t>
            </a:r>
          </a:p>
          <a:p>
            <a:r>
              <a:rPr lang="pl-PL" sz="2800" dirty="0" err="1">
                <a:solidFill>
                  <a:srgbClr val="445469"/>
                </a:solidFill>
                <a:latin typeface="Lato" panose="020F0502020204030203" pitchFamily="34" charset="-18"/>
              </a:rPr>
              <a:t>Udi</a:t>
            </a:r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 </a:t>
            </a:r>
            <a:r>
              <a:rPr lang="pl-PL" sz="2800" dirty="0" err="1">
                <a:solidFill>
                  <a:srgbClr val="445469"/>
                </a:solidFill>
                <a:latin typeface="Lato" panose="020F0502020204030203" pitchFamily="34" charset="-18"/>
              </a:rPr>
              <a:t>Dahan</a:t>
            </a:r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 - </a:t>
            </a:r>
            <a:r>
              <a:rPr lang="pl-PL" sz="2800" dirty="0" err="1">
                <a:solidFill>
                  <a:srgbClr val="445469"/>
                </a:solidFill>
                <a:latin typeface="Lato" panose="020F0502020204030203" pitchFamily="34" charset="-18"/>
              </a:rPr>
              <a:t>Clarified</a:t>
            </a:r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 CQRS - http://udidahan.com/2009/12/09/clarified-cqrs/</a:t>
            </a:r>
          </a:p>
          <a:p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CQRS in Node.js https://medium.com/@domagojk/patterns-for-designing-flexible-architecture-in-node-js-cqrs-es-onion-7eb10bbefe17</a:t>
            </a:r>
          </a:p>
          <a:p>
            <a:r>
              <a:rPr lang="pl-PL" sz="2800" dirty="0" err="1">
                <a:solidFill>
                  <a:srgbClr val="445469"/>
                </a:solidFill>
                <a:latin typeface="Lato" panose="020F0502020204030203" pitchFamily="34" charset="-18"/>
              </a:rPr>
              <a:t>Herberto</a:t>
            </a:r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 Graca - From CQS to CQRS -  https://herbertograca.com/2017/10/19/from-cqs-to-cqrs/</a:t>
            </a:r>
          </a:p>
          <a:p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Radek Maziarka - CQRS in 4 </a:t>
            </a:r>
            <a:r>
              <a:rPr lang="pl-PL" sz="2800" dirty="0" err="1">
                <a:solidFill>
                  <a:srgbClr val="445469"/>
                </a:solidFill>
                <a:latin typeface="Lato" panose="020F0502020204030203" pitchFamily="34" charset="-18"/>
              </a:rPr>
              <a:t>steps</a:t>
            </a:r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 - http://radblog.pl/2017/09/17/cqrs-in-4-steps-lightning-talk/ </a:t>
            </a:r>
          </a:p>
          <a:p>
            <a:br>
              <a:rPr lang="pl-PL" sz="2800" b="1" dirty="0">
                <a:solidFill>
                  <a:srgbClr val="445469"/>
                </a:solidFill>
                <a:latin typeface="Lato" panose="020F0502020204030203" pitchFamily="34" charset="-18"/>
              </a:rPr>
            </a:br>
            <a:endParaRPr lang="pl-PL" sz="2800" dirty="0">
              <a:solidFill>
                <a:srgbClr val="445469"/>
              </a:solidFill>
              <a:latin typeface="Lato" panose="020F0502020204030203" pitchFamily="34" charset="-18"/>
            </a:endParaRPr>
          </a:p>
          <a:p>
            <a:r>
              <a:rPr lang="pl-PL" sz="2800" b="1" dirty="0">
                <a:solidFill>
                  <a:srgbClr val="445469"/>
                </a:solidFill>
                <a:latin typeface="Lato" panose="020F0502020204030203" pitchFamily="34" charset="-18"/>
              </a:rPr>
              <a:t>CQRS in </a:t>
            </a:r>
            <a:r>
              <a:rPr lang="pl-PL" sz="2800" b="1" dirty="0" err="1">
                <a:solidFill>
                  <a:srgbClr val="445469"/>
                </a:solidFill>
                <a:latin typeface="Lato" panose="020F0502020204030203" pitchFamily="34" charset="-18"/>
              </a:rPr>
              <a:t>polish</a:t>
            </a:r>
            <a:r>
              <a:rPr lang="pl-PL" sz="2800" b="1" dirty="0">
                <a:solidFill>
                  <a:srgbClr val="445469"/>
                </a:solidFill>
                <a:latin typeface="Lato" panose="020F0502020204030203" pitchFamily="34" charset="-18"/>
              </a:rPr>
              <a:t>: </a:t>
            </a:r>
            <a:endParaRPr lang="pl-PL" sz="2800" dirty="0">
              <a:solidFill>
                <a:srgbClr val="445469"/>
              </a:solidFill>
              <a:latin typeface="Lato" panose="020F0502020204030203" pitchFamily="34" charset="-18"/>
            </a:endParaRPr>
          </a:p>
          <a:p>
            <a:r>
              <a:rPr lang="pl-PL" sz="2800" dirty="0" err="1">
                <a:solidFill>
                  <a:srgbClr val="445469"/>
                </a:solidFill>
                <a:latin typeface="Lato" panose="020F0502020204030203" pitchFamily="34" charset="-18"/>
              </a:rPr>
              <a:t>Bulldog</a:t>
            </a:r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 - CQRS i Event </a:t>
            </a:r>
            <a:r>
              <a:rPr lang="pl-PL" sz="2800" dirty="0" err="1">
                <a:solidFill>
                  <a:srgbClr val="445469"/>
                </a:solidFill>
                <a:latin typeface="Lato" panose="020F0502020204030203" pitchFamily="34" charset="-18"/>
              </a:rPr>
              <a:t>Sourcing</a:t>
            </a:r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 - https://bulldogjob.pl/articles/122-cqrs-i-event-sourcing-czyli-latwa-droga-do-skalowalnosci-naszych-systemow_ </a:t>
            </a:r>
          </a:p>
          <a:p>
            <a:r>
              <a:rPr lang="pl-PL" sz="2800" dirty="0" err="1">
                <a:solidFill>
                  <a:srgbClr val="445469"/>
                </a:solidFill>
                <a:latin typeface="Lato" panose="020F0502020204030203" pitchFamily="34" charset="-18"/>
              </a:rPr>
              <a:t>it</a:t>
            </a:r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-consulting - CQRS - http://it-consulting.pl/autoinstalator/wordpress/2012/10/18/cqrs-czyli-kto-co-i-jak-zamawia-i-dostarcza/ </a:t>
            </a:r>
          </a:p>
          <a:p>
            <a:r>
              <a:rPr lang="pl-PL" sz="2800" dirty="0">
                <a:solidFill>
                  <a:srgbClr val="445469"/>
                </a:solidFill>
                <a:latin typeface="Lato" panose="020F0502020204030203" pitchFamily="34" charset="-18"/>
              </a:rPr>
              <a:t>Łukasz Szydło - P&amp;A + DDD + CQRS = 00 - https://www.youtube.com/watch?v=yhYFL4ujYqY</a:t>
            </a:r>
          </a:p>
        </p:txBody>
      </p:sp>
    </p:spTree>
    <p:extLst>
      <p:ext uri="{BB962C8B-B14F-4D97-AF65-F5344CB8AC3E}">
        <p14:creationId xmlns:p14="http://schemas.microsoft.com/office/powerpoint/2010/main" val="14129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1E9488-A532-4834-9880-979CC8260AE4}"/>
              </a:ext>
            </a:extLst>
          </p:cNvPr>
          <p:cNvSpPr/>
          <p:nvPr/>
        </p:nvSpPr>
        <p:spPr>
          <a:xfrm>
            <a:off x="-298580" y="0"/>
            <a:ext cx="25528556" cy="139026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410" name="Picture 2" descr="Image result for that's all fol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70" y="965718"/>
            <a:ext cx="22667163" cy="1275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89C1DC-869A-4A69-80E1-96257369CECF}"/>
              </a:ext>
            </a:extLst>
          </p:cNvPr>
          <p:cNvSpPr/>
          <p:nvPr/>
        </p:nvSpPr>
        <p:spPr>
          <a:xfrm>
            <a:off x="7562979" y="225107"/>
            <a:ext cx="881016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6600" dirty="0">
                <a:solidFill>
                  <a:schemeClr val="bg1"/>
                </a:solidFill>
                <a:latin typeface="Lato" panose="020F0502020204030203" pitchFamily="34" charset="-18"/>
              </a:rPr>
              <a:t>http://radblog.pl/CQRS</a:t>
            </a:r>
          </a:p>
        </p:txBody>
      </p:sp>
    </p:spTree>
    <p:extLst>
      <p:ext uri="{BB962C8B-B14F-4D97-AF65-F5344CB8AC3E}">
        <p14:creationId xmlns:p14="http://schemas.microsoft.com/office/powerpoint/2010/main" val="51434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52456" y="5438457"/>
            <a:ext cx="12202058" cy="2185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604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INITIAL</a:t>
            </a:r>
            <a:r>
              <a:rPr lang="pl-PL" sz="13604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 STATE</a:t>
            </a:r>
            <a:endParaRPr lang="en-US" sz="13604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64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8"/>
          <p:cNvSpPr/>
          <p:nvPr/>
        </p:nvSpPr>
        <p:spPr>
          <a:xfrm>
            <a:off x="9201767" y="2800350"/>
            <a:ext cx="8534589" cy="10401422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800"/>
          </a:p>
        </p:txBody>
      </p:sp>
      <p:sp>
        <p:nvSpPr>
          <p:cNvPr id="10" name="Prostokąt zaokrąglony 9"/>
          <p:cNvSpPr/>
          <p:nvPr/>
        </p:nvSpPr>
        <p:spPr>
          <a:xfrm>
            <a:off x="20254752" y="2826188"/>
            <a:ext cx="2689235" cy="10401422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UI</a:t>
            </a:r>
            <a:endParaRPr lang="pl-PL" sz="4800" dirty="0">
              <a:solidFill>
                <a:schemeClr val="tx1"/>
              </a:solidFill>
            </a:endParaRPr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17126227" y="10381809"/>
            <a:ext cx="3695247" cy="18676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34"/>
          <p:cNvSpPr/>
          <p:nvPr/>
        </p:nvSpPr>
        <p:spPr>
          <a:xfrm rot="5400000">
            <a:off x="12425638" y="7441232"/>
            <a:ext cx="6932593" cy="1827990"/>
          </a:xfrm>
          <a:prstGeom prst="roundRect">
            <a:avLst>
              <a:gd name="adj" fmla="val 72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3733" dirty="0">
                <a:latin typeface="Lato Light"/>
              </a:rPr>
              <a:t>CONTROLLERS</a:t>
            </a:r>
            <a:endParaRPr lang="bg-BG" sz="3733" dirty="0">
              <a:latin typeface="Lato Light"/>
            </a:endParaRPr>
          </a:p>
        </p:txBody>
      </p:sp>
      <p:sp>
        <p:nvSpPr>
          <p:cNvPr id="13" name="Rounded Rectangle 34"/>
          <p:cNvSpPr/>
          <p:nvPr/>
        </p:nvSpPr>
        <p:spPr>
          <a:xfrm rot="5400000">
            <a:off x="7835531" y="7324023"/>
            <a:ext cx="6932593" cy="1827990"/>
          </a:xfrm>
          <a:prstGeom prst="roundRect">
            <a:avLst>
              <a:gd name="adj" fmla="val 726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r>
              <a:rPr lang="en-US" sz="3733" dirty="0">
                <a:latin typeface="Lato Light"/>
              </a:rPr>
              <a:t>SERVICES</a:t>
            </a:r>
            <a:endParaRPr lang="bg-BG" sz="3733" dirty="0">
              <a:latin typeface="Lato Light"/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 flipH="1">
            <a:off x="17126228" y="6229966"/>
            <a:ext cx="3657323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V="1">
            <a:off x="12558428" y="10381810"/>
            <a:ext cx="1955651" cy="1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>
            <a:off x="7696548" y="10384209"/>
            <a:ext cx="2126815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flipH="1">
            <a:off x="7601647" y="6269807"/>
            <a:ext cx="2316618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 flipH="1">
            <a:off x="12561045" y="6269807"/>
            <a:ext cx="1953035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12846314" y="3261984"/>
            <a:ext cx="1245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APP</a:t>
            </a:r>
            <a:endParaRPr lang="pl-PL" sz="4800" dirty="0">
              <a:solidFill>
                <a:schemeClr val="tx2"/>
              </a:solidFill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773451" y="543071"/>
            <a:ext cx="223178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600"/>
              </a:spcAft>
            </a:pPr>
            <a:r>
              <a:rPr lang="en-US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Services</a:t>
            </a:r>
          </a:p>
        </p:txBody>
      </p:sp>
      <p:pic>
        <p:nvPicPr>
          <p:cNvPr id="36" name="Obraz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22" y="4358978"/>
            <a:ext cx="7516787" cy="751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4"/>
          <p:cNvSpPr/>
          <p:nvPr/>
        </p:nvSpPr>
        <p:spPr>
          <a:xfrm>
            <a:off x="1056607" y="4954311"/>
            <a:ext cx="6465760" cy="1956376"/>
          </a:xfrm>
          <a:prstGeom prst="roundRect">
            <a:avLst>
              <a:gd name="adj" fmla="val 72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8" name="Rectangle 35"/>
          <p:cNvSpPr/>
          <p:nvPr/>
        </p:nvSpPr>
        <p:spPr>
          <a:xfrm>
            <a:off x="1349131" y="5470829"/>
            <a:ext cx="5935893" cy="923340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Lato Regular"/>
                <a:cs typeface="Lato Regular"/>
              </a:rPr>
              <a:t>ProductsController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cxnSp>
        <p:nvCxnSpPr>
          <p:cNvPr id="14" name="Łącznik prosty ze strzałką 13"/>
          <p:cNvCxnSpPr/>
          <p:nvPr/>
        </p:nvCxnSpPr>
        <p:spPr>
          <a:xfrm>
            <a:off x="8242358" y="5950139"/>
            <a:ext cx="2402879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8242358" y="9440501"/>
            <a:ext cx="2351837" cy="0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34"/>
          <p:cNvSpPr/>
          <p:nvPr/>
        </p:nvSpPr>
        <p:spPr>
          <a:xfrm>
            <a:off x="11346497" y="4898297"/>
            <a:ext cx="5291037" cy="2103685"/>
          </a:xfrm>
          <a:prstGeom prst="roundRect">
            <a:avLst>
              <a:gd name="adj" fmla="val 72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18" name="Rectangle 35"/>
          <p:cNvSpPr/>
          <p:nvPr/>
        </p:nvSpPr>
        <p:spPr>
          <a:xfrm>
            <a:off x="11365227" y="5507325"/>
            <a:ext cx="5272307" cy="923340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Lato Regular"/>
                <a:cs typeface="Lato Regular"/>
              </a:rPr>
              <a:t>ProductsService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9" name="Rounded Rectangle 34"/>
          <p:cNvSpPr/>
          <p:nvPr/>
        </p:nvSpPr>
        <p:spPr>
          <a:xfrm>
            <a:off x="11242240" y="8591858"/>
            <a:ext cx="5386451" cy="1882845"/>
          </a:xfrm>
          <a:prstGeom prst="roundRect">
            <a:avLst>
              <a:gd name="adj" fmla="val 72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20" name="Rectangle 35"/>
          <p:cNvSpPr/>
          <p:nvPr/>
        </p:nvSpPr>
        <p:spPr>
          <a:xfrm>
            <a:off x="11263750" y="9071611"/>
            <a:ext cx="5364940" cy="923340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800" dirty="0" err="1">
                <a:solidFill>
                  <a:schemeClr val="bg1"/>
                </a:solidFill>
                <a:latin typeface="Lato Regular"/>
                <a:cs typeface="Lato Regular"/>
              </a:rPr>
              <a:t>OrdersService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1" name="Rounded Rectangle 34"/>
          <p:cNvSpPr/>
          <p:nvPr/>
        </p:nvSpPr>
        <p:spPr>
          <a:xfrm>
            <a:off x="1107043" y="8518327"/>
            <a:ext cx="6465760" cy="1956376"/>
          </a:xfrm>
          <a:prstGeom prst="roundRect">
            <a:avLst>
              <a:gd name="adj" fmla="val 72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1" tIns="91445" rIns="182891" bIns="91445" rtlCol="0" anchor="ctr"/>
          <a:lstStyle/>
          <a:p>
            <a:pPr algn="ctr"/>
            <a:endParaRPr lang="bg-BG" sz="3733" dirty="0">
              <a:latin typeface="Lato Light"/>
            </a:endParaRPr>
          </a:p>
        </p:txBody>
      </p:sp>
      <p:sp>
        <p:nvSpPr>
          <p:cNvPr id="12" name="Rectangle 35"/>
          <p:cNvSpPr/>
          <p:nvPr/>
        </p:nvSpPr>
        <p:spPr>
          <a:xfrm>
            <a:off x="1596921" y="9021261"/>
            <a:ext cx="5393557" cy="923340"/>
          </a:xfrm>
          <a:prstGeom prst="rect">
            <a:avLst/>
          </a:prstGeom>
          <a:noFill/>
        </p:spPr>
        <p:txBody>
          <a:bodyPr wrap="square" lIns="182891" tIns="91445" rIns="182891" bIns="91445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Lato Regular"/>
                <a:cs typeface="Lato Regular"/>
              </a:rPr>
              <a:t>OrdersController</a:t>
            </a:r>
            <a:endParaRPr lang="bg-BG" sz="4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6860036" y="5158522"/>
            <a:ext cx="7195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39994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</a:rPr>
              <a:t>GetProducts</a:t>
            </a:r>
          </a:p>
          <a:p>
            <a:pPr indent="-239994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</a:rPr>
              <a:t>ChangeProductFieldValue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16860035" y="8722356"/>
            <a:ext cx="68321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39994">
              <a:buFont typeface="Arial" panose="020B0604020202020204" pitchFamily="34" charset="0"/>
              <a:buChar char="•"/>
            </a:pPr>
            <a:r>
              <a:rPr lang="en-US" sz="4800" dirty="0" err="1">
                <a:solidFill>
                  <a:schemeClr val="tx2"/>
                </a:solidFill>
              </a:rPr>
              <a:t>GetOrder</a:t>
            </a:r>
            <a:endParaRPr lang="en-US" sz="4800" dirty="0">
              <a:solidFill>
                <a:schemeClr val="tx2"/>
              </a:solidFill>
            </a:endParaRPr>
          </a:p>
          <a:p>
            <a:pPr indent="-239994">
              <a:buFont typeface="Arial" panose="020B0604020202020204" pitchFamily="34" charset="0"/>
              <a:buChar char="•"/>
            </a:pPr>
            <a:r>
              <a:rPr lang="en-US" sz="4800" dirty="0" err="1">
                <a:solidFill>
                  <a:schemeClr val="tx2"/>
                </a:solidFill>
              </a:rPr>
              <a:t>ChangeOrderDestination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22" name="TextBox 2"/>
          <p:cNvSpPr txBox="1"/>
          <p:nvPr/>
        </p:nvSpPr>
        <p:spPr>
          <a:xfrm>
            <a:off x="773451" y="543071"/>
            <a:ext cx="223178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600"/>
              </a:spcAft>
            </a:pPr>
            <a:r>
              <a:rPr lang="en-US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Store application</a:t>
            </a:r>
          </a:p>
        </p:txBody>
      </p:sp>
    </p:spTree>
    <p:extLst>
      <p:ext uri="{BB962C8B-B14F-4D97-AF65-F5344CB8AC3E}">
        <p14:creationId xmlns:p14="http://schemas.microsoft.com/office/powerpoint/2010/main" val="23385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84" y="2518281"/>
            <a:ext cx="23293245" cy="9026644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773451" y="543071"/>
            <a:ext cx="223178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600"/>
              </a:spcAft>
            </a:pPr>
            <a:r>
              <a:rPr lang="en-US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Final state - </a:t>
            </a:r>
            <a:r>
              <a:rPr lang="pl-PL" sz="10666" b="1" dirty="0" err="1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NopCommerce</a:t>
            </a:r>
            <a:r>
              <a:rPr lang="pl-PL" sz="10666" b="1" dirty="0">
                <a:solidFill>
                  <a:schemeClr val="tx2"/>
                </a:solidFill>
                <a:latin typeface="Lato" panose="020F0502020204030203" pitchFamily="34" charset="-18"/>
                <a:ea typeface="Lato" charset="0"/>
                <a:cs typeface="Lato" charset="0"/>
              </a:rPr>
              <a:t> </a:t>
            </a:r>
            <a:endParaRPr lang="en-US" sz="10666" b="1" dirty="0">
              <a:solidFill>
                <a:schemeClr val="tx2"/>
              </a:solidFill>
              <a:latin typeface="Lato" panose="020F0502020204030203" pitchFamily="34" charset="-18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16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26065</TotalTime>
  <Words>931</Words>
  <Application>Microsoft Office PowerPoint</Application>
  <PresentationFormat>Custom</PresentationFormat>
  <Paragraphs>388</Paragraphs>
  <Slides>57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0" baseType="lpstr">
      <vt:lpstr>Arial</vt:lpstr>
      <vt:lpstr>Calibri</vt:lpstr>
      <vt:lpstr>Calibri Light</vt:lpstr>
      <vt:lpstr>Consolas</vt:lpstr>
      <vt:lpstr>Gill Sans</vt:lpstr>
      <vt:lpstr>Lato</vt:lpstr>
      <vt:lpstr>Lato Black</vt:lpstr>
      <vt:lpstr>Lato Bold</vt:lpstr>
      <vt:lpstr>Lato Light</vt:lpstr>
      <vt:lpstr>Lato Regular</vt:lpstr>
      <vt:lpstr>Lato Thin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Jetfabrik</dc:creator>
  <cp:keywords/>
  <dc:description/>
  <cp:lastModifiedBy>Radoslaw Maziarka</cp:lastModifiedBy>
  <cp:revision>3216</cp:revision>
  <dcterms:created xsi:type="dcterms:W3CDTF">2014-11-12T21:47:38Z</dcterms:created>
  <dcterms:modified xsi:type="dcterms:W3CDTF">2018-06-04T08:44:20Z</dcterms:modified>
  <cp:category/>
</cp:coreProperties>
</file>